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4"/>
  </p:sldMasterIdLst>
  <p:notesMasterIdLst>
    <p:notesMasterId r:id="rId47"/>
  </p:notesMasterIdLst>
  <p:sldIdLst>
    <p:sldId id="256" r:id="rId5"/>
    <p:sldId id="339" r:id="rId6"/>
    <p:sldId id="317" r:id="rId7"/>
    <p:sldId id="258" r:id="rId8"/>
    <p:sldId id="340" r:id="rId9"/>
    <p:sldId id="375" r:id="rId10"/>
    <p:sldId id="386" r:id="rId11"/>
    <p:sldId id="387" r:id="rId12"/>
    <p:sldId id="378" r:id="rId13"/>
    <p:sldId id="268" r:id="rId14"/>
    <p:sldId id="279" r:id="rId15"/>
    <p:sldId id="343" r:id="rId16"/>
    <p:sldId id="388" r:id="rId17"/>
    <p:sldId id="389" r:id="rId18"/>
    <p:sldId id="390" r:id="rId19"/>
    <p:sldId id="391" r:id="rId20"/>
    <p:sldId id="354" r:id="rId21"/>
    <p:sldId id="355" r:id="rId22"/>
    <p:sldId id="367" r:id="rId23"/>
    <p:sldId id="393" r:id="rId24"/>
    <p:sldId id="395" r:id="rId25"/>
    <p:sldId id="394" r:id="rId26"/>
    <p:sldId id="270" r:id="rId27"/>
    <p:sldId id="281" r:id="rId28"/>
    <p:sldId id="396" r:id="rId29"/>
    <p:sldId id="397" r:id="rId30"/>
    <p:sldId id="398" r:id="rId31"/>
    <p:sldId id="399" r:id="rId32"/>
    <p:sldId id="271" r:id="rId33"/>
    <p:sldId id="282" r:id="rId34"/>
    <p:sldId id="400" r:id="rId35"/>
    <p:sldId id="401" r:id="rId36"/>
    <p:sldId id="402" r:id="rId37"/>
    <p:sldId id="403" r:id="rId38"/>
    <p:sldId id="404" r:id="rId39"/>
    <p:sldId id="405" r:id="rId40"/>
    <p:sldId id="406" r:id="rId41"/>
    <p:sldId id="349" r:id="rId42"/>
    <p:sldId id="407" r:id="rId43"/>
    <p:sldId id="408" r:id="rId44"/>
    <p:sldId id="409" r:id="rId45"/>
    <p:sldId id="314" r:id="rId46"/>
  </p:sldIdLst>
  <p:sldSz cx="9144000" cy="6858000" type="screen4x3"/>
  <p:notesSz cx="6858000" cy="9144000"/>
  <p:embeddedFontLst>
    <p:embeddedFont>
      <p:font typeface="Bebas Neue" panose="020B0606020202050201" pitchFamily="34" charset="0"/>
      <p:regular r:id="rId48"/>
    </p:embeddedFont>
    <p:embeddedFont>
      <p:font typeface="Calibri" panose="020F0502020204030204" pitchFamily="34" charset="0"/>
      <p:regular r:id="rId49"/>
      <p:bold r:id="rId50"/>
      <p:italic r:id="rId51"/>
      <p:boldItalic r:id="rId52"/>
    </p:embeddedFont>
    <p:embeddedFont>
      <p:font typeface="Franklin Gothic" panose="020B0604020202020204" charset="0"/>
      <p:regular r:id="rId53"/>
      <p:bold r:id="rId54"/>
      <p:italic r:id="rId55"/>
      <p:boldItalic r:id="rId56"/>
    </p:embeddedFont>
    <p:embeddedFont>
      <p:font typeface="Roboto Condensed" panose="02000000000000000000" pitchFamily="2" charset="0"/>
      <p:regular r:id="rId57"/>
      <p:bold r:id="rId58"/>
      <p:italic r:id="rId59"/>
      <p:boldItalic r:id="rId60"/>
    </p:embeddedFont>
    <p:embeddedFont>
      <p:font typeface="Roboto Mono" panose="020B0604020202020204"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0000DE"/>
    <a:srgbClr val="4D7731"/>
    <a:srgbClr val="660066"/>
    <a:srgbClr val="FF0000"/>
    <a:srgbClr val="003366"/>
    <a:srgbClr val="4C004C"/>
    <a:srgbClr val="8EB6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88191" autoAdjust="0"/>
  </p:normalViewPr>
  <p:slideViewPr>
    <p:cSldViewPr snapToGrid="0" snapToObjects="1">
      <p:cViewPr>
        <p:scale>
          <a:sx n="100" d="100"/>
          <a:sy n="100" d="100"/>
        </p:scale>
        <p:origin x="960" y="-8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font" Target="fonts/font16.fntdata"/><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2.fntdata"/><Relationship Id="rId57" Type="http://schemas.openxmlformats.org/officeDocument/2006/relationships/font" Target="fonts/font10.fntdata"/><Relationship Id="rId61" Type="http://schemas.openxmlformats.org/officeDocument/2006/relationships/font" Target="fonts/font14.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8" Type="http://schemas.openxmlformats.org/officeDocument/2006/relationships/slide" Target="slides/slide4.xml"/><Relationship Id="rId51" Type="http://schemas.openxmlformats.org/officeDocument/2006/relationships/font" Target="fonts/font4.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12.fntdata"/><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7.fntdata"/><Relationship Id="rId62"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71447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63392f1e7f_0_4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63392f1e7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9570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solidFill>
                  <a:prstClr val="white"/>
                </a:solidFill>
                <a:latin typeface="Calibri"/>
              </a:rPr>
              <a:t>Uso de Tipos de Datos </a:t>
            </a:r>
            <a:r>
              <a:rPr lang="es-MX" sz="1200" b="1" dirty="0">
                <a:solidFill>
                  <a:prstClr val="white"/>
                </a:solidFill>
                <a:latin typeface="Calibri"/>
              </a:rPr>
              <a:t>CLOB</a:t>
            </a:r>
            <a:endParaRPr kumimoji="0" lang="es-CL" sz="1200" b="1" i="0" u="none" strike="noStrike" kern="1200" cap="none" spc="0" normalizeH="0" baseline="0" noProof="0" dirty="0">
              <a:ln>
                <a:noFill/>
              </a:ln>
              <a:solidFill>
                <a:prstClr val="black"/>
              </a:solidFill>
              <a:effectLst/>
              <a:uLnTx/>
              <a:uFillTx/>
              <a:latin typeface="Calibri"/>
              <a:ea typeface="+mn-ea"/>
              <a:cs typeface="Arial" charset="0"/>
            </a:endParaRPr>
          </a:p>
          <a:p>
            <a:pPr marL="0" marR="0" lvl="0" indent="0" algn="just" defTabSz="914400" rtl="0" eaLnBrk="1" fontAlgn="base" latinLnBrk="0" hangingPunct="1">
              <a:lnSpc>
                <a:spcPct val="90000"/>
              </a:lnSpc>
              <a:spcBef>
                <a:spcPct val="0"/>
              </a:spcBef>
              <a:spcAft>
                <a:spcPct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En la segunda parte del ejemplo, en el bloque PL/SQL se declara la variable </a:t>
            </a:r>
            <a:r>
              <a:rPr kumimoji="0" lang="es-MX" sz="1200" b="0" i="0" u="none" strike="noStrike" kern="1200" cap="none" spc="0" normalizeH="0" baseline="0" noProof="0" dirty="0" err="1">
                <a:ln>
                  <a:noFill/>
                </a:ln>
                <a:solidFill>
                  <a:prstClr val="black"/>
                </a:solidFill>
                <a:effectLst/>
                <a:uLnTx/>
                <a:uFillTx/>
                <a:latin typeface="Calibri"/>
                <a:ea typeface="+mn-ea"/>
                <a:cs typeface="Arial" charset="0"/>
              </a:rPr>
              <a:t>v_valor_clob</a:t>
            </a: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 de tipo CLOB a la que se le asigna el texto extendido que se muestra. </a:t>
            </a: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Posteriormente se insertar 3 filas a la tabla DETALLE_LIBRO. En la primera y última que se insertan, no se asigna valor a la columna </a:t>
            </a:r>
            <a:r>
              <a:rPr kumimoji="0" lang="es-CL" sz="1200" b="0" i="0" u="none" strike="noStrike" kern="1200" cap="none" spc="0" normalizeH="0" baseline="0" noProof="0" dirty="0" err="1">
                <a:ln>
                  <a:noFill/>
                </a:ln>
                <a:solidFill>
                  <a:prstClr val="black"/>
                </a:solidFill>
                <a:effectLst/>
                <a:uLnTx/>
                <a:uFillTx/>
                <a:latin typeface="Calibri"/>
                <a:ea typeface="+mn-ea"/>
                <a:cs typeface="Arial" charset="0"/>
              </a:rPr>
              <a:t>desc_capitulo</a:t>
            </a: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 de la tabla. Como en la tabla esta columna se creó con valor por defecto EMPTY_CLOB(), significa que para estas 2 filas, esta columna tendrá valor vacío. En la segunda fila que se inserta, a la columna </a:t>
            </a:r>
            <a:r>
              <a:rPr kumimoji="0" lang="es-CL" sz="1200" b="0" i="0" u="none" strike="noStrike" kern="1200" cap="none" spc="0" normalizeH="0" baseline="0" noProof="0" dirty="0" err="1">
                <a:ln>
                  <a:noFill/>
                </a:ln>
                <a:solidFill>
                  <a:prstClr val="black"/>
                </a:solidFill>
                <a:effectLst/>
                <a:uLnTx/>
                <a:uFillTx/>
                <a:latin typeface="Calibri"/>
                <a:ea typeface="+mn-ea"/>
                <a:cs typeface="Arial" charset="0"/>
              </a:rPr>
              <a:t>desc_capitulo</a:t>
            </a: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 se le asigna el valor de la variable </a:t>
            </a:r>
            <a:r>
              <a:rPr kumimoji="0" lang="es-CL" sz="1200" b="0" i="0" u="none" strike="noStrike" kern="1200" cap="none" spc="0" normalizeH="0" baseline="0" noProof="0" dirty="0" err="1">
                <a:ln>
                  <a:noFill/>
                </a:ln>
                <a:solidFill>
                  <a:prstClr val="black"/>
                </a:solidFill>
                <a:effectLst/>
                <a:uLnTx/>
                <a:uFillTx/>
                <a:latin typeface="Calibri"/>
                <a:ea typeface="+mn-ea"/>
                <a:cs typeface="Arial" charset="0"/>
              </a:rPr>
              <a:t>v_valor_clob</a:t>
            </a: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 definida en el bloque PL/SQL.</a:t>
            </a:r>
            <a:endParaRPr kumimoji="0" lang="es-MX" sz="1200" b="0" i="0" u="none" strike="noStrike" kern="1200" cap="none" spc="0" normalizeH="0" baseline="0" noProof="0" dirty="0">
              <a:ln>
                <a:noFill/>
              </a:ln>
              <a:solidFill>
                <a:prstClr val="black"/>
              </a:solidFill>
              <a:effectLst/>
              <a:uLnTx/>
              <a:uFillTx/>
              <a:latin typeface="Calibri"/>
              <a:ea typeface="+mn-ea"/>
              <a:cs typeface="Arial" charset="0"/>
            </a:endParaRPr>
          </a:p>
        </p:txBody>
      </p:sp>
    </p:spTree>
    <p:extLst>
      <p:ext uri="{BB962C8B-B14F-4D97-AF65-F5344CB8AC3E}">
        <p14:creationId xmlns:p14="http://schemas.microsoft.com/office/powerpoint/2010/main" val="1199215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solidFill>
                  <a:prstClr val="white"/>
                </a:solidFill>
                <a:latin typeface="Calibri"/>
              </a:rPr>
              <a:t>Uso de Tipos de Datos </a:t>
            </a:r>
            <a:r>
              <a:rPr lang="es-MX" sz="1200" b="1" dirty="0">
                <a:solidFill>
                  <a:prstClr val="white"/>
                </a:solidFill>
                <a:latin typeface="Calibri"/>
              </a:rPr>
              <a:t>CLOB</a:t>
            </a:r>
            <a:endParaRPr kumimoji="0" lang="es-CL" sz="1200" b="1" i="0" u="none" strike="noStrike" kern="1200" cap="none" spc="0" normalizeH="0" baseline="0" noProof="0" dirty="0">
              <a:ln>
                <a:noFill/>
              </a:ln>
              <a:solidFill>
                <a:prstClr val="black"/>
              </a:solidFill>
              <a:effectLst/>
              <a:uLnTx/>
              <a:uFillTx/>
              <a:latin typeface="Calibri"/>
              <a:ea typeface="+mn-ea"/>
              <a:cs typeface="Arial" charset="0"/>
            </a:endParaRPr>
          </a:p>
          <a:p>
            <a:pPr marL="0" marR="0" lvl="0" indent="0" algn="just" defTabSz="914400" rtl="0" eaLnBrk="1" fontAlgn="base" latinLnBrk="0" hangingPunct="1">
              <a:lnSpc>
                <a:spcPct val="90000"/>
              </a:lnSpc>
              <a:spcBef>
                <a:spcPct val="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En el bloque PL/SQL del ejemplo, se usa el </a:t>
            </a:r>
            <a:r>
              <a:rPr kumimoji="0" lang="es-CL" sz="1200" b="0" i="0" u="none" strike="noStrike" kern="1200" cap="none" spc="0" normalizeH="0" baseline="0" noProof="0" dirty="0" err="1">
                <a:ln>
                  <a:noFill/>
                </a:ln>
                <a:solidFill>
                  <a:prstClr val="black"/>
                </a:solidFill>
                <a:effectLst/>
                <a:uLnTx/>
                <a:uFillTx/>
                <a:latin typeface="Calibri"/>
                <a:ea typeface="+mn-ea"/>
                <a:cs typeface="Arial" charset="0"/>
              </a:rPr>
              <a:t>subrograma</a:t>
            </a: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 SUBSTR del </a:t>
            </a:r>
            <a:r>
              <a:rPr kumimoji="0" lang="es-CL" sz="1200" b="0" i="0" u="none" strike="noStrike" kern="1200" cap="none" spc="0" normalizeH="0" baseline="0" noProof="0" dirty="0" err="1">
                <a:ln>
                  <a:noFill/>
                </a:ln>
                <a:solidFill>
                  <a:prstClr val="black"/>
                </a:solidFill>
                <a:effectLst/>
                <a:uLnTx/>
                <a:uFillTx/>
                <a:latin typeface="Calibri"/>
                <a:ea typeface="+mn-ea"/>
                <a:cs typeface="Arial" charset="0"/>
              </a:rPr>
              <a:t>Package</a:t>
            </a: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 DBMS_LOB para obtener, desde la tabla DETALLE_LIBRO, 30 caracteres de la descripción del  capítulo 2 del libro que se insertó en el ejemplo anterior. La búsqueda comienza desde la posición 10 del valor insertado. El trozo de texto que se muestra en el ejemplo es el resultado de la ejecución del bloque PL/SQL.</a:t>
            </a:r>
            <a:endParaRPr kumimoji="0" lang="es-MX" sz="1200" b="0" i="0" u="none" strike="noStrike" kern="1200" cap="none" spc="0" normalizeH="0" baseline="0" noProof="0" dirty="0">
              <a:ln>
                <a:noFill/>
              </a:ln>
              <a:solidFill>
                <a:prstClr val="black"/>
              </a:solidFill>
              <a:effectLst/>
              <a:uLnTx/>
              <a:uFillTx/>
              <a:latin typeface="Calibri"/>
              <a:ea typeface="+mn-ea"/>
              <a:cs typeface="Arial" charset="0"/>
            </a:endParaRPr>
          </a:p>
        </p:txBody>
      </p:sp>
    </p:spTree>
    <p:extLst>
      <p:ext uri="{BB962C8B-B14F-4D97-AF65-F5344CB8AC3E}">
        <p14:creationId xmlns:p14="http://schemas.microsoft.com/office/powerpoint/2010/main" val="3917802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solidFill>
                  <a:prstClr val="white"/>
                </a:solidFill>
                <a:latin typeface="Calibri"/>
              </a:rPr>
              <a:t>Uso de Tipos de Datos </a:t>
            </a:r>
            <a:r>
              <a:rPr lang="es-MX" sz="1200" b="1" dirty="0">
                <a:solidFill>
                  <a:prstClr val="white"/>
                </a:solidFill>
                <a:latin typeface="Calibri"/>
              </a:rPr>
              <a:t>CLOB</a:t>
            </a:r>
            <a:endParaRPr kumimoji="0" lang="es-CL" sz="1200" b="1" i="0" u="none" strike="noStrike" kern="1200" cap="none" spc="0" normalizeH="0" baseline="0" noProof="0" dirty="0">
              <a:ln>
                <a:noFill/>
              </a:ln>
              <a:solidFill>
                <a:prstClr val="black"/>
              </a:solidFill>
              <a:effectLst/>
              <a:uLnTx/>
              <a:uFillTx/>
              <a:latin typeface="Calibri"/>
              <a:ea typeface="+mn-ea"/>
              <a:cs typeface="Arial" charset="0"/>
            </a:endParaRPr>
          </a:p>
          <a:p>
            <a:pPr marL="0" marR="0" lvl="0" indent="0" algn="just" defTabSz="914400" rtl="0" eaLnBrk="1" fontAlgn="base" latinLnBrk="0" hangingPunct="1">
              <a:lnSpc>
                <a:spcPct val="90000"/>
              </a:lnSpc>
              <a:spcBef>
                <a:spcPct val="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En el bloque PL/SQL del ejemplo, se usa el </a:t>
            </a:r>
            <a:r>
              <a:rPr kumimoji="0" lang="es-CL" sz="1200" b="0" i="0" u="none" strike="noStrike" kern="1200" cap="none" spc="0" normalizeH="0" baseline="0" noProof="0" dirty="0" err="1">
                <a:ln>
                  <a:noFill/>
                </a:ln>
                <a:solidFill>
                  <a:prstClr val="black"/>
                </a:solidFill>
                <a:effectLst/>
                <a:uLnTx/>
                <a:uFillTx/>
                <a:latin typeface="Calibri"/>
                <a:ea typeface="+mn-ea"/>
                <a:cs typeface="Arial" charset="0"/>
              </a:rPr>
              <a:t>subrograma</a:t>
            </a: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 WRITEAPPEND del </a:t>
            </a:r>
            <a:r>
              <a:rPr kumimoji="0" lang="es-CL" sz="1200" b="0" i="0" u="none" strike="noStrike" kern="1200" cap="none" spc="0" normalizeH="0" baseline="0" noProof="0" dirty="0" err="1">
                <a:ln>
                  <a:noFill/>
                </a:ln>
                <a:solidFill>
                  <a:prstClr val="black"/>
                </a:solidFill>
                <a:effectLst/>
                <a:uLnTx/>
                <a:uFillTx/>
                <a:latin typeface="Calibri"/>
                <a:ea typeface="+mn-ea"/>
                <a:cs typeface="Arial" charset="0"/>
              </a:rPr>
              <a:t>Package</a:t>
            </a: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 DBMS_LOB para agregar texto al final de la columna </a:t>
            </a:r>
            <a:r>
              <a:rPr kumimoji="0" lang="es-CL" sz="1200" b="0" i="0" u="none" strike="noStrike" kern="1200" cap="none" spc="0" normalizeH="0" baseline="0" noProof="0" dirty="0" err="1">
                <a:ln>
                  <a:noFill/>
                </a:ln>
                <a:solidFill>
                  <a:prstClr val="black"/>
                </a:solidFill>
                <a:effectLst/>
                <a:uLnTx/>
                <a:uFillTx/>
                <a:latin typeface="Calibri"/>
                <a:ea typeface="+mn-ea"/>
                <a:cs typeface="Arial" charset="0"/>
              </a:rPr>
              <a:t>desc_capitulo</a:t>
            </a: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 del capítulo 2 del libro que se insertó en la tabla DETALLE_LIBRO. Es decir, se agrega a continuación del texto que se insertó en el ejemplo anterior. Después de ejecutar el bloque PL/SQL, la columna </a:t>
            </a:r>
            <a:r>
              <a:rPr kumimoji="0" lang="es-CL" sz="1200" b="0" i="0" u="none" strike="noStrike" kern="1200" cap="none" spc="0" normalizeH="0" baseline="0" noProof="0" dirty="0" err="1">
                <a:ln>
                  <a:noFill/>
                </a:ln>
                <a:solidFill>
                  <a:prstClr val="black"/>
                </a:solidFill>
                <a:effectLst/>
                <a:uLnTx/>
                <a:uFillTx/>
                <a:latin typeface="Calibri"/>
                <a:ea typeface="+mn-ea"/>
                <a:cs typeface="Arial" charset="0"/>
              </a:rPr>
              <a:t>desc_capitulo</a:t>
            </a: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 tiene el valor que se muestra.</a:t>
            </a:r>
            <a:endParaRPr kumimoji="0" lang="es-MX" sz="1200" b="0" i="0" u="none" strike="noStrike" kern="1200" cap="none" spc="0" normalizeH="0" baseline="0" noProof="0" dirty="0">
              <a:ln>
                <a:noFill/>
              </a:ln>
              <a:solidFill>
                <a:prstClr val="black"/>
              </a:solidFill>
              <a:effectLst/>
              <a:uLnTx/>
              <a:uFillTx/>
              <a:latin typeface="Calibri"/>
              <a:ea typeface="+mn-ea"/>
              <a:cs typeface="Arial" charset="0"/>
            </a:endParaRPr>
          </a:p>
        </p:txBody>
      </p:sp>
    </p:spTree>
    <p:extLst>
      <p:ext uri="{BB962C8B-B14F-4D97-AF65-F5344CB8AC3E}">
        <p14:creationId xmlns:p14="http://schemas.microsoft.com/office/powerpoint/2010/main" val="16061770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solidFill>
                  <a:prstClr val="white"/>
                </a:solidFill>
                <a:latin typeface="Calibri"/>
              </a:rPr>
              <a:t>Uso de Tipos de Datos </a:t>
            </a:r>
            <a:r>
              <a:rPr lang="es-MX" sz="1200" b="1" dirty="0">
                <a:solidFill>
                  <a:prstClr val="white"/>
                </a:solidFill>
                <a:latin typeface="Calibri"/>
              </a:rPr>
              <a:t>CLOB</a:t>
            </a:r>
            <a:endParaRPr kumimoji="0" lang="es-CL" sz="1200" b="1" i="0" u="none" strike="noStrike" kern="1200" cap="none" spc="0" normalizeH="0" baseline="0" noProof="0" dirty="0">
              <a:ln>
                <a:noFill/>
              </a:ln>
              <a:solidFill>
                <a:prstClr val="black"/>
              </a:solidFill>
              <a:effectLst/>
              <a:uLnTx/>
              <a:uFillTx/>
              <a:latin typeface="Calibri"/>
              <a:ea typeface="+mn-ea"/>
              <a:cs typeface="Arial" charset="0"/>
            </a:endParaRPr>
          </a:p>
          <a:p>
            <a:pPr marL="0" marR="0" lvl="0" indent="0" algn="just" defTabSz="914400" rtl="0" eaLnBrk="1" fontAlgn="base" latinLnBrk="0" hangingPunct="1">
              <a:lnSpc>
                <a:spcPct val="90000"/>
              </a:lnSpc>
              <a:spcBef>
                <a:spcPct val="0"/>
              </a:spcBef>
              <a:spcAft>
                <a:spcPct val="0"/>
              </a:spcAft>
              <a:buClrTx/>
              <a:buSzTx/>
              <a:buFontTx/>
              <a:buNone/>
              <a:tabLst/>
              <a:defRPr/>
            </a:pP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En el bloque PL/SQL del ejemplo, se actualiza la columna </a:t>
            </a:r>
            <a:r>
              <a:rPr kumimoji="0" lang="es-CL" sz="1200" b="0" i="0" u="none" strike="noStrike" kern="1200" cap="none" spc="0" normalizeH="0" baseline="0" noProof="0" dirty="0" err="1">
                <a:ln>
                  <a:noFill/>
                </a:ln>
                <a:solidFill>
                  <a:prstClr val="black"/>
                </a:solidFill>
                <a:effectLst/>
                <a:uLnTx/>
                <a:uFillTx/>
                <a:latin typeface="Calibri"/>
                <a:ea typeface="+mn-ea"/>
                <a:cs typeface="Arial" charset="0"/>
              </a:rPr>
              <a:t>desc_capitulo</a:t>
            </a:r>
            <a:r>
              <a:rPr kumimoji="0" lang="es-CL" sz="1200" b="0" i="0" u="none" strike="noStrike" kern="1200" cap="none" spc="0" normalizeH="0" baseline="0" noProof="0" dirty="0">
                <a:ln>
                  <a:noFill/>
                </a:ln>
                <a:solidFill>
                  <a:prstClr val="black"/>
                </a:solidFill>
                <a:effectLst/>
                <a:uLnTx/>
                <a:uFillTx/>
                <a:latin typeface="Calibri"/>
                <a:ea typeface="+mn-ea"/>
                <a:cs typeface="Arial" charset="0"/>
              </a:rPr>
              <a:t> del capítulo 3 del libro que se insertó en la tabla DETALLE_LIBRO. La primera vez que se insertó esta fila, esta columna quedó con valor vacío. Ahora, se le asigna el texto que se muestra en el ejemplo.</a:t>
            </a:r>
            <a:endParaRPr kumimoji="0" lang="es-MX" sz="1200" b="0" i="0" u="none" strike="noStrike" kern="1200" cap="none" spc="0" normalizeH="0" baseline="0" noProof="0" dirty="0">
              <a:ln>
                <a:noFill/>
              </a:ln>
              <a:solidFill>
                <a:prstClr val="black"/>
              </a:solidFill>
              <a:effectLst/>
              <a:uLnTx/>
              <a:uFillTx/>
              <a:latin typeface="Calibri"/>
              <a:ea typeface="+mn-ea"/>
              <a:cs typeface="Arial" charset="0"/>
            </a:endParaRPr>
          </a:p>
        </p:txBody>
      </p:sp>
    </p:spTree>
    <p:extLst>
      <p:ext uri="{BB962C8B-B14F-4D97-AF65-F5344CB8AC3E}">
        <p14:creationId xmlns:p14="http://schemas.microsoft.com/office/powerpoint/2010/main" val="3529771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30700275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Consideraciones Generales</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Pueden tener 3 estados: Nulo, Vacío y Poblado.</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Los BLOB almacenan archivos binarios, como archivos de Adobe () para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insertarPDF</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 (formato de documento portátil), imágenes y películas, dentro de la base de datos. Usar función EMPTY_BLOB un valor vacío.</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Para trabajar con BLOB se requiere de objetos Directorios. Los Directorios son creados por el usuario SYS en la base de datos y se le asigna privilegios a los usuarios que requieren usar el objeto. Los privilegios mínimos son READ, para leer el archivo, y WRITE si se desea </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El acceso y visualización de los archivos BLOB se complementa con el uso de algún lenguaje de programación para representar imágenes en páginas web.</a:t>
            </a:r>
          </a:p>
        </p:txBody>
      </p:sp>
    </p:spTree>
    <p:extLst>
      <p:ext uri="{BB962C8B-B14F-4D97-AF65-F5344CB8AC3E}">
        <p14:creationId xmlns:p14="http://schemas.microsoft.com/office/powerpoint/2010/main" val="431371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t>Uso de Tipos de Datos BLOB</a:t>
            </a:r>
            <a:endParaRPr kumimoji="0" lang="es-CL" sz="1200" b="1"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endParaRP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Para trabajar con archivos de tipo BLOB, primero se debe crear un objeto que permita referenciar la ubicación de los archivos que se desean almacenar en la base de datos. Este objeto de llama DIRECTORIO y lo puede crear el usuario SYS o cualquier otro usuario que tenga los privilegios necesarios para crear este tipo de objeto. </a:t>
            </a: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1"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En la sintaxis:</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1" i="1"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nombre_directorio</a:t>
            </a:r>
            <a:r>
              <a:rPr kumimoji="0" lang="es-MX" sz="1200" b="1"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es el nombre del objeto directorio que se creará en la base de datos.</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1" i="1"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Ruta_física_de_los_archivos</a:t>
            </a:r>
            <a:r>
              <a:rPr kumimoji="0" lang="es-MX" sz="1200" b="1"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es la carpeta o directorio en donde se encuentran los archivos binarios que se desean trabajar. Esta carpeta o directorio tiene que estar creado antes de crear el objeto DIRECTORIO. De lo contrario, se producirá un error.</a:t>
            </a:r>
            <a:endParaRPr kumimoji="0" lang="es-MX" sz="1200" b="1" i="1"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endParaRP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Una vez que se ha creado el objeto directorio, se debe otorgar permiso al usuario para que pueda leer su contenido (READ). También se puede otorgar el privilegio WRITE si se modificará el archivo físicamente.</a:t>
            </a: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En el ejemplo, se crear el directorio  que referencia a la carpeta imágenes que se encuentra en el disco C. A este objeto DIRECTORIO se le otorga permiso para que el usuario HR pueda leer su contenido.</a:t>
            </a: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Como usuario HR, se crea la tabla PACIENTE que tiene la columna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foto_paciente</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de tipo BLOB.</a:t>
            </a:r>
          </a:p>
        </p:txBody>
      </p:sp>
    </p:spTree>
    <p:extLst>
      <p:ext uri="{BB962C8B-B14F-4D97-AF65-F5344CB8AC3E}">
        <p14:creationId xmlns:p14="http://schemas.microsoft.com/office/powerpoint/2010/main" val="6347264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t>Uso de Tipos de Datos BLOB</a:t>
            </a:r>
            <a:endParaRPr kumimoji="0" lang="es-CL" sz="1200" b="1"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endParaRP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Siguiendo con el ejemplo anterior, este bloque PL/SQL poblará la tabla PACIENTE. Para ello, se insertarán 3 filas a tabla. La primera fila, para el paciente Juan Antonio Pérez Soto a quien se le incorporará inmediatamente su foto a la tabla. Para los otros dos pacientes´, se insertarán la identificación, el nombre y el valor vacío en la columna que almacena la foto. Después de ejecutar el bloque, se puede editar la columna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foto_paciente</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para el paciente Juan Antonio Pérez Soto y se podrá ver la foto almacenada en la tabla.</a:t>
            </a: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Para poder insertar el archivo que contiene la imagen (que en este ejemplo es el archivo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jpg</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de la foto del paciente) en una columna de tipo BLOB, se deben definir dos variables. La primera variable de tipo BLOB, que en este ejemplo es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v_lob</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ya que en esta variable se almacenará el valor que la columna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foto_paciente</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y como esa columna es de tipo BLOB, la variable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v_lob</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debe tener el mismo tipo de datos de la columna.</a:t>
            </a: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Una segunda variable, que en el bloque de llama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v_bfile</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que almacenará el archivo binario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jpg</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de la foto del paciente. El tipo de esta variable debe ser de tipo BFILE porque el archivo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jpg</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es BINARIO.</a:t>
            </a: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Al insertar la primera en el tabla, con la cláusula RETURNING se almacena el valor de la columna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foto_paciente</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en la variable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v_blob</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que en este caso será VACIO.  Para cargar un archivo binario a una tabla de la base de datos, se deben seguir estos pasos:</a:t>
            </a:r>
          </a:p>
          <a:p>
            <a:pPr marL="228600" marR="0" lvl="0" indent="-228600" algn="just" defTabSz="914400" rtl="0" eaLnBrk="1" fontAlgn="base" latinLnBrk="0" hangingPunct="1">
              <a:lnSpc>
                <a:spcPct val="90000"/>
              </a:lnSpc>
              <a:spcBef>
                <a:spcPct val="0"/>
              </a:spcBef>
              <a:spcAft>
                <a:spcPct val="0"/>
              </a:spcAft>
              <a:buClrTx/>
              <a:buSzTx/>
              <a:buFont typeface="+mj-lt"/>
              <a:buAutoNum type="arabicPeriod"/>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A la variable BFILE (en este ejemplo es la variable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v_bfile</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se le debe se le se le asigna la ruta y nombre del archivo que se desea cargar. Para esto, se usa la función BFILENAME con los parámetros que deben indicar el nombre del objeto directorio (que referencia la ruta en donde se encuentra el archivo) y el nombre del archivo. Ambos valores deben ir entre comillas simples. </a:t>
            </a:r>
          </a:p>
          <a:p>
            <a:pPr marL="228600" marR="0" lvl="0" indent="-228600" algn="just" defTabSz="914400" rtl="0" eaLnBrk="1" fontAlgn="base" latinLnBrk="0" hangingPunct="1">
              <a:lnSpc>
                <a:spcPct val="90000"/>
              </a:lnSpc>
              <a:spcBef>
                <a:spcPct val="0"/>
              </a:spcBef>
              <a:spcAft>
                <a:spcPct val="0"/>
              </a:spcAft>
              <a:buClrTx/>
              <a:buSzTx/>
              <a:buFont typeface="+mj-lt"/>
              <a:buAutoNum type="arabicPeriod"/>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Se debe abrir en modo de lectura el archivo que se desea cargar. Para esto, se debe usar el subprograma OPEN del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package</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DBMS_LOB indicando el nombre del archivo binario que se desea cargar (para esto se usa la variable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bfile</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del paso 1) y el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package</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DBMS_LOB con el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subrgrama</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LOB_READONLY.</a:t>
            </a:r>
          </a:p>
          <a:p>
            <a:pPr marL="228600" marR="0" lvl="0" indent="-228600" algn="just" defTabSz="914400" rtl="0" eaLnBrk="1" fontAlgn="base" latinLnBrk="0" hangingPunct="1">
              <a:lnSpc>
                <a:spcPct val="90000"/>
              </a:lnSpc>
              <a:spcBef>
                <a:spcPct val="0"/>
              </a:spcBef>
              <a:spcAft>
                <a:spcPct val="0"/>
              </a:spcAft>
              <a:buClrTx/>
              <a:buSzTx/>
              <a:buFont typeface="+mj-lt"/>
              <a:buAutoNum type="arabicPeriod"/>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Se debe cargar el archivo en la columna de la tabla. Para esto se usa el subprograma LOADFROMFILE del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package</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DBMS_LOB indicando 3 parámetros:</a:t>
            </a:r>
          </a:p>
          <a:p>
            <a:pPr marL="628650" marR="0" lvl="1"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La variable BLOB que se usará para asignar el valor en la columna de la tabla (en este caso la base de datos sabe que el valor se debe cargar en la columna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foto_paciente</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a:t>
            </a:r>
          </a:p>
          <a:p>
            <a:pPr marL="628650" marR="0" lvl="1"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La variable BFILE que contiene el archivo binario que se desea cargar en la columna de la tabla.</a:t>
            </a:r>
          </a:p>
          <a:p>
            <a:pPr marL="628650" marR="0" lvl="1"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Y el largo del archivo binario que se desea cargar. Para esto se usa el subprograma GETLENGTH del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package</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DBMS_LOB indicando el archivo binario que se desea cargar.</a:t>
            </a:r>
          </a:p>
          <a:p>
            <a:pPr marL="228600" marR="0" lvl="0" indent="-228600" algn="just" defTabSz="914400" rtl="0" eaLnBrk="1" fontAlgn="base" latinLnBrk="0" hangingPunct="1">
              <a:lnSpc>
                <a:spcPct val="90000"/>
              </a:lnSpc>
              <a:spcBef>
                <a:spcPct val="0"/>
              </a:spcBef>
              <a:spcAft>
                <a:spcPct val="0"/>
              </a:spcAft>
              <a:buClrTx/>
              <a:buSzTx/>
              <a:buFont typeface="+mj-lt"/>
              <a:buAutoNum type="arabicPeriod"/>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Finalmente, se debe cerrar el archivo binario externo que se cargó e la tabla.</a:t>
            </a:r>
          </a:p>
          <a:p>
            <a:pPr marL="228600" marR="0" lvl="0" indent="-228600" algn="just" defTabSz="914400" rtl="0" eaLnBrk="1" fontAlgn="base" latinLnBrk="0" hangingPunct="1">
              <a:lnSpc>
                <a:spcPct val="90000"/>
              </a:lnSpc>
              <a:spcBef>
                <a:spcPct val="0"/>
              </a:spcBef>
              <a:spcAft>
                <a:spcPct val="0"/>
              </a:spcAft>
              <a:buClrTx/>
              <a:buSzTx/>
              <a:buFont typeface="+mj-lt"/>
              <a:buAutoNum type="arabicPeriod"/>
              <a:tabLst/>
              <a:defRPr/>
            </a:pPr>
            <a:endPar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endParaRP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endPar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endParaRPr>
          </a:p>
        </p:txBody>
      </p:sp>
    </p:spTree>
    <p:extLst>
      <p:ext uri="{BB962C8B-B14F-4D97-AF65-F5344CB8AC3E}">
        <p14:creationId xmlns:p14="http://schemas.microsoft.com/office/powerpoint/2010/main" val="27018125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t>Uso de Tipos de Datos BLOB</a:t>
            </a:r>
            <a:endParaRPr kumimoji="0" lang="es-CL" sz="1200" b="1" i="0" u="none" strike="noStrike" kern="1200" cap="none" spc="0" normalizeH="0" baseline="0" noProof="0" dirty="0">
              <a:ln>
                <a:noFill/>
              </a:ln>
              <a:solidFill>
                <a:prstClr val="black"/>
              </a:solidFill>
              <a:effectLst/>
              <a:uLnTx/>
              <a:uFillTx/>
              <a:latin typeface="Calibri"/>
              <a:ea typeface="ＭＳ Ｐゴシック" pitchFamily="34" charset="-128"/>
              <a:cs typeface="Arial" pitchFamily="34" charset="0"/>
            </a:endParaRP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Siguiendo con el ejemplo anterior, este bloque PL/SQL realizará la actualización de las fotos de los pacientes. Este es un proceso habitual en las empresas ya que no siempre se cuentan con las imágenes cuando se realiza en poblado de las tablas. Por lo tanto, se debe contar con un proceso que vaya verificando, cada cierto tiempo, la existencia de imágenes para ser cargadas en las tablas, en este caso e la tabla PACIENTE.  Para esto , por cada iteración del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loop</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se obtendrá toda la final del paciente y se almacenará en el registro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reg_paciente</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Además en la sentencia SELECT se debe incorporar la cláusula FOR UPDATE cuando se actualizan columnas BLOB o BFILE.</a:t>
            </a:r>
          </a:p>
        </p:txBody>
      </p:sp>
    </p:spTree>
    <p:extLst>
      <p:ext uri="{BB962C8B-B14F-4D97-AF65-F5344CB8AC3E}">
        <p14:creationId xmlns:p14="http://schemas.microsoft.com/office/powerpoint/2010/main" val="3755485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lang="es-CL" sz="1200" b="1" dirty="0"/>
              <a:t>Uso de Tipos de Datos BLOB</a:t>
            </a:r>
            <a:endPar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endParaRP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En la variable BLOB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v_blob</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se almacena el valor actual que tiene la columna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foto_paciente</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para el paciente que se leerá en cada iteración del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loop</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Como el nombre del archivo varía según la identificación del paciente que se leerá, se usará la variable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v_foto</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para ir asignado el nombre del archivo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jpg</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que se desea buscar con la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funcón</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BFILENAME. </a:t>
            </a: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Posteriormente, con el subprograma FILEEXISTS del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package</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DBMS_LOB se verifica si el archivo el archivo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jpg</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existe. Retornará CERO si no existe y 1 si existe. En el bloque, si el archivo existe se actualiza en la tabla. Todo esto se realizará por cada paciente que procesará en el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loop</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a:t>
            </a: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Al finalizar la ejecución del bloque, se puede ver las fotos de los paciente que se actualizaron.</a:t>
            </a:r>
          </a:p>
        </p:txBody>
      </p:sp>
    </p:spTree>
    <p:extLst>
      <p:ext uri="{BB962C8B-B14F-4D97-AF65-F5344CB8AC3E}">
        <p14:creationId xmlns:p14="http://schemas.microsoft.com/office/powerpoint/2010/main" val="4031311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3392f1e7f_0_5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63392f1e7f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7813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158750" indent="0">
              <a:buNone/>
            </a:pPr>
            <a:endParaRPr lang="es-CL" dirty="0"/>
          </a:p>
        </p:txBody>
      </p:sp>
    </p:spTree>
    <p:extLst>
      <p:ext uri="{BB962C8B-B14F-4D97-AF65-F5344CB8AC3E}">
        <p14:creationId xmlns:p14="http://schemas.microsoft.com/office/powerpoint/2010/main" val="2935308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80000"/>
              </a:lnSpc>
              <a:spcBef>
                <a:spcPct val="0"/>
              </a:spcBef>
              <a:spcAft>
                <a:spcPct val="0"/>
              </a:spcAft>
              <a:buClrTx/>
              <a:buSzTx/>
              <a:buFontTx/>
              <a:buNone/>
              <a:tabLst/>
              <a:defRPr/>
            </a:pPr>
            <a:r>
              <a:rPr lang="en-US" sz="1200" b="1" dirty="0">
                <a:ea typeface="Arial Unicode MS"/>
                <a:cs typeface="Times New Roman" pitchFamily="18" charset="0"/>
              </a:rPr>
              <a:t>Consideraciones Generales</a:t>
            </a:r>
            <a:endParaRPr kumimoji="0" lang="es-MX" sz="1200" b="1" i="0" u="none" strike="noStrike" kern="1200" cap="none" spc="0" normalizeH="0" baseline="0" noProof="0" dirty="0">
              <a:ln>
                <a:noFill/>
              </a:ln>
              <a:solidFill>
                <a:prstClr val="black"/>
              </a:solidFill>
              <a:effectLst/>
              <a:uLnTx/>
              <a:uFillTx/>
              <a:latin typeface="Calibri"/>
              <a:ea typeface="+mn-ea"/>
              <a:cs typeface="Arial" pitchFamily="34" charset="0"/>
            </a:endParaRPr>
          </a:p>
          <a:p>
            <a:pPr marL="171450" marR="0" lvl="0" indent="-171450" algn="l"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a:ea typeface="+mn-ea"/>
                <a:cs typeface="Arial" pitchFamily="34" charset="0"/>
              </a:rPr>
              <a:t>Los </a:t>
            </a:r>
            <a:r>
              <a:rPr kumimoji="0" lang="es-MX" sz="1200" b="0" i="0" u="none" strike="noStrike" kern="1200" cap="none" spc="0" normalizeH="0" baseline="0" noProof="0" dirty="0" err="1">
                <a:ln>
                  <a:noFill/>
                </a:ln>
                <a:solidFill>
                  <a:prstClr val="black"/>
                </a:solidFill>
                <a:effectLst/>
                <a:uLnTx/>
                <a:uFillTx/>
                <a:latin typeface="Calibri"/>
                <a:ea typeface="+mn-ea"/>
                <a:cs typeface="Arial" pitchFamily="34" charset="0"/>
              </a:rPr>
              <a:t>BFILEs</a:t>
            </a:r>
            <a:r>
              <a:rPr kumimoji="0" lang="es-MX" sz="1200" b="0" i="0" u="none" strike="noStrike" kern="1200" cap="none" spc="0" normalizeH="0" baseline="0" noProof="0" dirty="0">
                <a:ln>
                  <a:noFill/>
                </a:ln>
                <a:solidFill>
                  <a:prstClr val="black"/>
                </a:solidFill>
                <a:effectLst/>
                <a:uLnTx/>
                <a:uFillTx/>
                <a:latin typeface="Calibri"/>
                <a:ea typeface="+mn-ea"/>
                <a:cs typeface="Arial" pitchFamily="34" charset="0"/>
              </a:rPr>
              <a:t> almacenan información multimedia pero el contenido es almacenado físicamente en el sistema operativo, por dicha razón los BFILES solo se pueden acceder en modo lectura.</a:t>
            </a:r>
          </a:p>
          <a:p>
            <a:pPr marL="171450" marR="0" lvl="0" indent="-171450" algn="l"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a:ea typeface="+mn-ea"/>
                <a:cs typeface="Arial" pitchFamily="34" charset="0"/>
              </a:rPr>
              <a:t>La columna BFILE sólo almacena el LOB localizador (o puntero) hacia una dirección donde se encuentra físicamente el contenido multimedia en el Sistema Operativo.</a:t>
            </a:r>
          </a:p>
          <a:p>
            <a:pPr marL="171450" marR="0" lvl="0" indent="-171450" algn="l"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a:ea typeface="+mn-ea"/>
                <a:cs typeface="Arial" pitchFamily="34" charset="0"/>
              </a:rPr>
              <a:t>Es importante que si los sistemas cuentan con BFILES considerar en la política de </a:t>
            </a:r>
            <a:r>
              <a:rPr kumimoji="0" lang="es-MX" sz="1200" b="0" i="0" u="none" strike="noStrike" kern="1200" cap="none" spc="0" normalizeH="0" baseline="0" noProof="0" dirty="0" err="1">
                <a:ln>
                  <a:noFill/>
                </a:ln>
                <a:solidFill>
                  <a:prstClr val="black"/>
                </a:solidFill>
                <a:effectLst/>
                <a:uLnTx/>
                <a:uFillTx/>
                <a:latin typeface="Calibri"/>
                <a:ea typeface="+mn-ea"/>
                <a:cs typeface="Arial" pitchFamily="34" charset="0"/>
              </a:rPr>
              <a:t>backups</a:t>
            </a:r>
            <a:r>
              <a:rPr kumimoji="0" lang="es-MX" sz="1200" b="0" i="0" u="none" strike="noStrike" kern="1200" cap="none" spc="0" normalizeH="0" baseline="0" noProof="0" dirty="0">
                <a:ln>
                  <a:noFill/>
                </a:ln>
                <a:solidFill>
                  <a:prstClr val="black"/>
                </a:solidFill>
                <a:effectLst/>
                <a:uLnTx/>
                <a:uFillTx/>
                <a:latin typeface="Calibri"/>
                <a:ea typeface="+mn-ea"/>
                <a:cs typeface="Arial" pitchFamily="34" charset="0"/>
              </a:rPr>
              <a:t> incluir los directorios de los archivos que son referenciados en las columnas BFILE de la base de datos.</a:t>
            </a:r>
          </a:p>
          <a:p>
            <a:pPr marL="171450" marR="0" lvl="0" indent="-171450" algn="l"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0" i="0" u="none" strike="noStrike" kern="1200" cap="none" spc="0" normalizeH="0" baseline="0" noProof="0" dirty="0">
                <a:ln>
                  <a:noFill/>
                </a:ln>
                <a:solidFill>
                  <a:prstClr val="black"/>
                </a:solidFill>
                <a:effectLst/>
                <a:uLnTx/>
                <a:uFillTx/>
                <a:latin typeface="Calibri"/>
                <a:ea typeface="+mn-ea"/>
                <a:cs typeface="Arial" pitchFamily="34" charset="0"/>
              </a:rPr>
              <a:t>Se debe tener presente que existe una máxima cantidad de archivos concurrentes que pueden ser leídos por sesión, por lo cual limita también la cantidad de lecturas concurrentes sobre campos BFILE por sesión.</a:t>
            </a:r>
          </a:p>
          <a:p>
            <a:pPr marL="171450" marR="0" lvl="0" indent="-171450" algn="l"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s-MX" sz="1200" b="0" i="0" u="none" strike="noStrike" kern="1200" cap="none" spc="0" normalizeH="0" baseline="0" noProof="0" dirty="0">
              <a:ln>
                <a:noFill/>
              </a:ln>
              <a:solidFill>
                <a:prstClr val="black"/>
              </a:solidFill>
              <a:effectLst/>
              <a:uLnTx/>
              <a:uFillTx/>
              <a:latin typeface="Calibri"/>
              <a:ea typeface="+mn-ea"/>
              <a:cs typeface="Arial" pitchFamily="34" charset="0"/>
            </a:endParaRPr>
          </a:p>
          <a:p>
            <a:pPr marL="171450" marR="0" lvl="0" indent="-171450" algn="l"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s-MX" sz="1200" b="0" i="0" u="none" strike="noStrike" kern="1200" cap="none" spc="0" normalizeH="0" baseline="0" noProof="0" dirty="0">
              <a:ln>
                <a:noFill/>
              </a:ln>
              <a:solidFill>
                <a:prstClr val="black"/>
              </a:solidFill>
              <a:effectLst/>
              <a:uLnTx/>
              <a:uFillTx/>
              <a:latin typeface="Calibri"/>
              <a:ea typeface="+mn-ea"/>
              <a:cs typeface="Arial" pitchFamily="34" charset="0"/>
            </a:endParaRPr>
          </a:p>
          <a:p>
            <a:pPr marL="0" marR="0" lvl="0" indent="0" algn="l" defTabSz="914400" rtl="0" eaLnBrk="1" fontAlgn="base" latinLnBrk="0" hangingPunct="1">
              <a:lnSpc>
                <a:spcPct val="90000"/>
              </a:lnSpc>
              <a:spcBef>
                <a:spcPct val="0"/>
              </a:spcBef>
              <a:spcAft>
                <a:spcPct val="0"/>
              </a:spcAft>
              <a:buClrTx/>
              <a:buSzTx/>
              <a:buFontTx/>
              <a:buChar char="•"/>
              <a:tabLst/>
              <a:defRPr/>
            </a:pPr>
            <a:endParaRPr kumimoji="0" lang="es-MX" sz="1200" b="0" i="0" u="none" strike="noStrike" kern="1200" cap="none" spc="0" normalizeH="0" baseline="0" noProof="0" dirty="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10665766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80000"/>
              </a:lnSpc>
              <a:spcBef>
                <a:spcPct val="0"/>
              </a:spcBef>
              <a:spcAft>
                <a:spcPct val="0"/>
              </a:spcAft>
              <a:buClrTx/>
              <a:buSzTx/>
              <a:buFontTx/>
              <a:buNone/>
              <a:tabLst/>
              <a:defRPr/>
            </a:pPr>
            <a:r>
              <a:rPr lang="en-US" sz="1200" b="1" dirty="0">
                <a:ea typeface="Arial Unicode MS"/>
                <a:cs typeface="Times New Roman" pitchFamily="18" charset="0"/>
              </a:rPr>
              <a:t>Consideraciones Generales</a:t>
            </a:r>
            <a:endParaRPr kumimoji="0" lang="es-MX" sz="1200" b="1" i="0" u="none" strike="noStrike" kern="1200" cap="none" spc="0" normalizeH="0" baseline="0" noProof="0" dirty="0">
              <a:ln>
                <a:noFill/>
              </a:ln>
              <a:solidFill>
                <a:prstClr val="black"/>
              </a:solidFill>
              <a:effectLst/>
              <a:uLnTx/>
              <a:uFillTx/>
              <a:latin typeface="Calibri"/>
              <a:ea typeface="+mn-ea"/>
              <a:cs typeface="Arial" pitchFamily="34" charset="0"/>
            </a:endParaRP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Para trabajar con archivos de tipo BFILE, primero se debe crear un objeto que permita referenciar la ubicación de los archivos que se desean almacenar en la base de datos. Este objeto de llama DIRECTORIO y lo puede crear el usuario SYS o cualquier otro usuario que tenga los privilegios necesarios para crear este tipo de objeto. </a:t>
            </a: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1"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En la sintaxis:</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1" i="1"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nombre_directorio</a:t>
            </a:r>
            <a:r>
              <a:rPr kumimoji="0" lang="es-MX" sz="1200" b="1"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es el nombre del objeto directorio que se creará en la base de datos.</a:t>
            </a:r>
          </a:p>
          <a:p>
            <a:pPr marL="171450" marR="0" lvl="0" indent="-171450" algn="just"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s-MX" sz="1200" b="1" i="1"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ruta_física_de_los_archivos</a:t>
            </a:r>
            <a:r>
              <a:rPr kumimoji="0" lang="es-MX" sz="1200" b="1"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es la carpeta o directorio en donde se encuentran los archivos binarios que se desean trabajar. Esta carpeta o directorio tiene que estar creado antes de crear el objeto DIRECTORIO. De lo contrario, se producirá un error.</a:t>
            </a:r>
            <a:endParaRPr kumimoji="0" lang="es-MX" sz="1200" b="1" i="1"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endParaRP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Una vez que se ha creado el objeto directorio, se debe otorgar permiso al usuario para que pueda leer su contenido (READ). También se puede otorgar el privilegio WRITE si se modificará el archivo físicamente.</a:t>
            </a: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Los ejemplos son los mismos En el ejemplo, se crear el directorio DIR_BLOB que referencia a la carpeta imágenes que se encuentra en el disco C. A este objeto DIRECTORIO se le otorga permiso para que el usuario HR pueda leer su contenido.</a:t>
            </a: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Como usuario HR, se crea la tabla PACIENTE que tiene la columna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foto_paciente</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que ahora será de tipo BFILE.</a:t>
            </a: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Para realizar estos ejemplos, se debe eliminar la tabla PACIENTE creada en los ejemplos de Cómo Trabajar con Tipos de Datos BLOB.</a:t>
            </a:r>
          </a:p>
        </p:txBody>
      </p:sp>
    </p:spTree>
    <p:extLst>
      <p:ext uri="{BB962C8B-B14F-4D97-AF65-F5344CB8AC3E}">
        <p14:creationId xmlns:p14="http://schemas.microsoft.com/office/powerpoint/2010/main" val="17799276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80000"/>
              </a:lnSpc>
              <a:spcBef>
                <a:spcPct val="0"/>
              </a:spcBef>
              <a:spcAft>
                <a:spcPct val="0"/>
              </a:spcAft>
              <a:buClrTx/>
              <a:buSzTx/>
              <a:buFontTx/>
              <a:buNone/>
              <a:tabLst/>
              <a:defRPr/>
            </a:pPr>
            <a:r>
              <a:rPr lang="es-CL" sz="1200" b="1" dirty="0"/>
              <a:t>Uso de Tipos de Datos BFILE</a:t>
            </a:r>
            <a:endParaRPr kumimoji="0" lang="es-MX" sz="1200" b="1" i="0" u="none" strike="noStrike" kern="1200" cap="none" spc="0" normalizeH="0" baseline="0" noProof="0" dirty="0">
              <a:ln>
                <a:noFill/>
              </a:ln>
              <a:solidFill>
                <a:prstClr val="black"/>
              </a:solidFill>
              <a:effectLst/>
              <a:uLnTx/>
              <a:uFillTx/>
              <a:latin typeface="Calibri"/>
              <a:ea typeface="+mn-ea"/>
              <a:cs typeface="Arial" pitchFamily="34" charset="0"/>
            </a:endParaRP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Siguiendo con el ejemplo anterior, este bloque PL/SQL poblará la tabla PACIENTE. Para ello, se insertarán 3 filas a tabla. La primera fila, para el paciente Juan Antonio Pérez Soto a quien se le incorporará inmediatamente su foto a la tabla. Para los otros dos pacientes´, se insertarán la identificación, el nombre y el valor vacío en la columna que almacena la foto. Después de ejecutar el bloque, se puede editar la columna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foto_paciente</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para el paciente Juan Antonio Pérez Soto y se podrá ver la foto almacenada en la tabla.</a:t>
            </a: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Para poder insertar el archivo que contiene la imagen (que en este ejemplo es el archivo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jpg</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de la foto del paciente) en una columna de tipo BFILE, se debe usar la función BFILENAME con los parámetros que deben indicar el nombre del objeto directorio (que referencia la ruta en donde se encuentra el archivo) y el nombre del archivo. Ambos valores deben ir entre comillas simples.  Al realizar esto, como la columna de la tabla es de tipo BFILE, sólo quedará el localizador que hace referencia al archivo binario que contiene la fotografía.  El archivo NUNCA se almacena en la tabla.</a:t>
            </a:r>
          </a:p>
        </p:txBody>
      </p:sp>
    </p:spTree>
    <p:extLst>
      <p:ext uri="{BB962C8B-B14F-4D97-AF65-F5344CB8AC3E}">
        <p14:creationId xmlns:p14="http://schemas.microsoft.com/office/powerpoint/2010/main" val="35143796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80000"/>
              </a:lnSpc>
              <a:spcBef>
                <a:spcPct val="0"/>
              </a:spcBef>
              <a:spcAft>
                <a:spcPct val="0"/>
              </a:spcAft>
              <a:buClrTx/>
              <a:buSzTx/>
              <a:buFontTx/>
              <a:buNone/>
              <a:tabLst/>
              <a:defRPr/>
            </a:pPr>
            <a:r>
              <a:rPr lang="es-CL" sz="1200" b="1" dirty="0"/>
              <a:t>Uso de Tipos de Datos BFILE</a:t>
            </a:r>
            <a:endParaRPr kumimoji="0" lang="es-MX" sz="1200" b="1" i="0" u="none" strike="noStrike" kern="1200" cap="none" spc="0" normalizeH="0" baseline="0" noProof="0" dirty="0">
              <a:ln>
                <a:noFill/>
              </a:ln>
              <a:solidFill>
                <a:prstClr val="black"/>
              </a:solidFill>
              <a:effectLst/>
              <a:uLnTx/>
              <a:uFillTx/>
              <a:latin typeface="Calibri"/>
              <a:ea typeface="+mn-ea"/>
              <a:cs typeface="Arial" pitchFamily="34" charset="0"/>
            </a:endParaRP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Siguiendo con el ejemplo anterior, este bloque PL/SQL realizará la actualización de las fotos de los pacientes. Este es un proceso habitual en las empresas ya que no siempre se cuentan con las imágenes cuando se realiza en poblado de las tablas. Por lo tanto, se debe contar con un proceso que vaya verificando, cada cierto tiempo, la existencia de imágenes para ser cargadas en las tablas, en este caso e la tabla PACIENTE.  Para esto, a diferencia de cuando se trabaja con tipos de datos BLOB, cuando se trabaja con tipos de datos BFILE sólo se debe crear una variable de tipo BFILE para almacenar el puntero que hará referencia al archivo físico.</a:t>
            </a: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En este bloque PL/SQL, como el nombre del archivo varía según la identificación del paciente que se leerá, por cada iteración del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loop</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se usará la variable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v_foto</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para ir asignado el nombre del archivo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jpg</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que se desea buscar con la función BFILENAME. Posteriormente, con el subprograma FILEEXISTS del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package</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DBMS_LOB se verifica si el archivo el archivo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jpg</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 existe. Retornará CERO si no existe y 1 si existe. En el bloque, si el archivo existe se actualiza en la tabla. Todo esto se realizará por cada paciente que procesará en el </a:t>
            </a:r>
            <a:r>
              <a:rPr kumimoji="0" lang="es-MX" sz="1200" b="0" i="0" u="none" strike="noStrike" kern="1200" cap="none" spc="0" normalizeH="0" baseline="0" noProof="0" dirty="0" err="1">
                <a:ln>
                  <a:noFill/>
                </a:ln>
                <a:solidFill>
                  <a:prstClr val="black"/>
                </a:solidFill>
                <a:effectLst/>
                <a:uLnTx/>
                <a:uFillTx/>
                <a:latin typeface="Calibri" panose="020F0502020204030204" pitchFamily="34" charset="0"/>
                <a:ea typeface="Arial"/>
                <a:cs typeface="Arial" charset="0"/>
                <a:sym typeface="Arial"/>
              </a:rPr>
              <a:t>loop</a:t>
            </a: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a:t>
            </a:r>
          </a:p>
          <a:p>
            <a:pPr marL="0" marR="0" lvl="0" indent="0" algn="just" defTabSz="914400" rtl="0" eaLnBrk="1" fontAlgn="base" latinLnBrk="0" hangingPunct="1">
              <a:lnSpc>
                <a:spcPct val="90000"/>
              </a:lnSpc>
              <a:spcBef>
                <a:spcPct val="0"/>
              </a:spcBef>
              <a:spcAft>
                <a:spcPct val="0"/>
              </a:spcAft>
              <a:buClrTx/>
              <a:buSzTx/>
              <a:buFont typeface="Arial" panose="020B0604020202020204" pitchFamily="34" charset="0"/>
              <a:buNone/>
              <a:tabLst/>
              <a:defRPr/>
            </a:pPr>
            <a:endPar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endParaRPr>
          </a:p>
        </p:txBody>
      </p:sp>
    </p:spTree>
    <p:extLst>
      <p:ext uri="{BB962C8B-B14F-4D97-AF65-F5344CB8AC3E}">
        <p14:creationId xmlns:p14="http://schemas.microsoft.com/office/powerpoint/2010/main" val="1116747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l" defTabSz="914400" rtl="0" eaLnBrk="1" fontAlgn="base" latinLnBrk="0" hangingPunct="1">
              <a:lnSpc>
                <a:spcPct val="80000"/>
              </a:lnSpc>
              <a:spcBef>
                <a:spcPct val="0"/>
              </a:spcBef>
              <a:spcAft>
                <a:spcPct val="0"/>
              </a:spcAft>
              <a:buClrTx/>
              <a:buSzTx/>
              <a:buFontTx/>
              <a:buNone/>
              <a:tabLst/>
              <a:defRPr/>
            </a:pPr>
            <a:r>
              <a:rPr lang="es-CL" sz="1200" b="1" dirty="0"/>
              <a:t>Uso de Tipos de Datos BFILE</a:t>
            </a:r>
            <a:endParaRPr lang="en-US" sz="1200" b="1" dirty="0">
              <a:ea typeface="Arial Unicode MS"/>
              <a:cs typeface="Times New Roman" pitchFamily="18" charset="0"/>
            </a:endParaRPr>
          </a:p>
          <a:p>
            <a:pPr marL="0" marR="0" lvl="0" indent="0" algn="l" defTabSz="914400" rtl="0" eaLnBrk="1" fontAlgn="base" latinLnBrk="0" hangingPunct="1">
              <a:lnSpc>
                <a:spcPct val="80000"/>
              </a:lnSpc>
              <a:spcBef>
                <a:spcPct val="0"/>
              </a:spcBef>
              <a:spcAft>
                <a:spcPct val="0"/>
              </a:spcAft>
              <a:buClrTx/>
              <a:buSzTx/>
              <a:buFontTx/>
              <a:buNone/>
              <a:tabLst/>
              <a:defRPr/>
            </a:pPr>
            <a:r>
              <a:rPr lang="en-US" sz="1200" b="0" dirty="0">
                <a:latin typeface="Calibri" panose="020F0502020204030204" pitchFamily="34" charset="0"/>
                <a:ea typeface="Arial Unicode MS"/>
                <a:cs typeface="Calibri" panose="020F0502020204030204" pitchFamily="34" charset="0"/>
              </a:rPr>
              <a:t>Si el </a:t>
            </a:r>
            <a:r>
              <a:rPr lang="en-US" sz="1200" b="0" dirty="0" err="1">
                <a:latin typeface="Calibri" panose="020F0502020204030204" pitchFamily="34" charset="0"/>
                <a:ea typeface="Arial Unicode MS"/>
                <a:cs typeface="Calibri" panose="020F0502020204030204" pitchFamily="34" charset="0"/>
              </a:rPr>
              <a:t>archivo</a:t>
            </a:r>
            <a:r>
              <a:rPr lang="en-US" sz="1200" b="0" dirty="0">
                <a:latin typeface="Calibri" panose="020F0502020204030204" pitchFamily="34" charset="0"/>
                <a:ea typeface="Arial Unicode MS"/>
                <a:cs typeface="Calibri" panose="020F0502020204030204" pitchFamily="34" charset="0"/>
              </a:rPr>
              <a:t> </a:t>
            </a:r>
            <a:r>
              <a:rPr lang="en-US" sz="1200" b="0" dirty="0" err="1">
                <a:latin typeface="Calibri" panose="020F0502020204030204" pitchFamily="34" charset="0"/>
                <a:ea typeface="Arial Unicode MS"/>
                <a:cs typeface="Calibri" panose="020F0502020204030204" pitchFamily="34" charset="0"/>
              </a:rPr>
              <a:t>existe</a:t>
            </a:r>
            <a:r>
              <a:rPr lang="en-US" sz="1200" b="0" dirty="0">
                <a:latin typeface="Calibri" panose="020F0502020204030204" pitchFamily="34" charset="0"/>
                <a:ea typeface="Arial Unicode MS"/>
                <a:cs typeface="Calibri" panose="020F0502020204030204" pitchFamily="34" charset="0"/>
              </a:rPr>
              <a:t>, se </a:t>
            </a:r>
            <a:r>
              <a:rPr lang="en-US" sz="1200" b="0" dirty="0" err="1">
                <a:latin typeface="Calibri" panose="020F0502020204030204" pitchFamily="34" charset="0"/>
                <a:ea typeface="Arial Unicode MS"/>
                <a:cs typeface="Calibri" panose="020F0502020204030204" pitchFamily="34" charset="0"/>
              </a:rPr>
              <a:t>actualizará</a:t>
            </a:r>
            <a:r>
              <a:rPr lang="en-US" sz="1200" b="0" dirty="0">
                <a:latin typeface="Calibri" panose="020F0502020204030204" pitchFamily="34" charset="0"/>
                <a:ea typeface="Arial Unicode MS"/>
                <a:cs typeface="Calibri" panose="020F0502020204030204" pitchFamily="34" charset="0"/>
              </a:rPr>
              <a:t> la </a:t>
            </a:r>
            <a:r>
              <a:rPr lang="en-US" sz="1200" b="0" dirty="0" err="1">
                <a:latin typeface="Calibri" panose="020F0502020204030204" pitchFamily="34" charset="0"/>
                <a:ea typeface="Arial Unicode MS"/>
                <a:cs typeface="Calibri" panose="020F0502020204030204" pitchFamily="34" charset="0"/>
              </a:rPr>
              <a:t>columna</a:t>
            </a:r>
            <a:r>
              <a:rPr lang="en-US" sz="1200" b="0" dirty="0">
                <a:latin typeface="Calibri" panose="020F0502020204030204" pitchFamily="34" charset="0"/>
                <a:ea typeface="Arial Unicode MS"/>
                <a:cs typeface="Calibri" panose="020F0502020204030204" pitchFamily="34" charset="0"/>
              </a:rPr>
              <a:t> </a:t>
            </a:r>
            <a:r>
              <a:rPr lang="en-US" sz="1200" b="0" dirty="0" err="1">
                <a:latin typeface="Calibri" panose="020F0502020204030204" pitchFamily="34" charset="0"/>
                <a:ea typeface="Arial Unicode MS"/>
                <a:cs typeface="Calibri" panose="020F0502020204030204" pitchFamily="34" charset="0"/>
              </a:rPr>
              <a:t>foto_paciente</a:t>
            </a:r>
            <a:r>
              <a:rPr lang="en-US" sz="1200" b="0" dirty="0">
                <a:latin typeface="Calibri" panose="020F0502020204030204" pitchFamily="34" charset="0"/>
                <a:ea typeface="Arial Unicode MS"/>
                <a:cs typeface="Calibri" panose="020F0502020204030204" pitchFamily="34" charset="0"/>
              </a:rPr>
              <a:t> con el </a:t>
            </a:r>
            <a:r>
              <a:rPr lang="en-US" sz="1200" b="0" dirty="0" err="1">
                <a:latin typeface="Calibri" panose="020F0502020204030204" pitchFamily="34" charset="0"/>
                <a:ea typeface="Arial Unicode MS"/>
                <a:cs typeface="Calibri" panose="020F0502020204030204" pitchFamily="34" charset="0"/>
              </a:rPr>
              <a:t>localizador</a:t>
            </a:r>
            <a:r>
              <a:rPr lang="en-US" sz="1200" b="0" dirty="0">
                <a:latin typeface="Calibri" panose="020F0502020204030204" pitchFamily="34" charset="0"/>
                <a:ea typeface="Arial Unicode MS"/>
                <a:cs typeface="Calibri" panose="020F0502020204030204" pitchFamily="34" charset="0"/>
              </a:rPr>
              <a:t> que </a:t>
            </a:r>
            <a:r>
              <a:rPr lang="en-US" sz="1200" b="0" dirty="0" err="1">
                <a:latin typeface="Calibri" panose="020F0502020204030204" pitchFamily="34" charset="0"/>
                <a:ea typeface="Arial Unicode MS"/>
                <a:cs typeface="Calibri" panose="020F0502020204030204" pitchFamily="34" charset="0"/>
              </a:rPr>
              <a:t>hace</a:t>
            </a:r>
            <a:r>
              <a:rPr lang="en-US" sz="1200" b="0" dirty="0">
                <a:latin typeface="Calibri" panose="020F0502020204030204" pitchFamily="34" charset="0"/>
                <a:ea typeface="Arial Unicode MS"/>
                <a:cs typeface="Calibri" panose="020F0502020204030204" pitchFamily="34" charset="0"/>
              </a:rPr>
              <a:t> </a:t>
            </a:r>
            <a:r>
              <a:rPr lang="en-US" sz="1200" b="0" dirty="0" err="1">
                <a:latin typeface="Calibri" panose="020F0502020204030204" pitchFamily="34" charset="0"/>
                <a:ea typeface="Arial Unicode MS"/>
                <a:cs typeface="Calibri" panose="020F0502020204030204" pitchFamily="34" charset="0"/>
              </a:rPr>
              <a:t>referencia</a:t>
            </a:r>
            <a:r>
              <a:rPr lang="en-US" sz="1200" b="0" dirty="0">
                <a:latin typeface="Calibri" panose="020F0502020204030204" pitchFamily="34" charset="0"/>
                <a:ea typeface="Arial Unicode MS"/>
                <a:cs typeface="Calibri" panose="020F0502020204030204" pitchFamily="34" charset="0"/>
              </a:rPr>
              <a:t> al archive .jpg de la </a:t>
            </a:r>
            <a:r>
              <a:rPr lang="en-US" sz="1200" b="0" dirty="0" err="1">
                <a:latin typeface="Calibri" panose="020F0502020204030204" pitchFamily="34" charset="0"/>
                <a:ea typeface="Arial Unicode MS"/>
                <a:cs typeface="Calibri" panose="020F0502020204030204" pitchFamily="34" charset="0"/>
              </a:rPr>
              <a:t>foto</a:t>
            </a:r>
            <a:r>
              <a:rPr lang="en-US" sz="1200" b="0" dirty="0">
                <a:latin typeface="Calibri" panose="020F0502020204030204" pitchFamily="34" charset="0"/>
                <a:ea typeface="Arial Unicode MS"/>
                <a:cs typeface="Calibri" panose="020F0502020204030204" pitchFamily="34" charset="0"/>
              </a:rPr>
              <a:t> del </a:t>
            </a:r>
            <a:r>
              <a:rPr lang="en-US" sz="1200" b="0" dirty="0" err="1">
                <a:latin typeface="Calibri" panose="020F0502020204030204" pitchFamily="34" charset="0"/>
                <a:ea typeface="Arial Unicode MS"/>
                <a:cs typeface="Calibri" panose="020F0502020204030204" pitchFamily="34" charset="0"/>
              </a:rPr>
              <a:t>paciente</a:t>
            </a:r>
            <a:r>
              <a:rPr lang="en-US" sz="1200" b="0" dirty="0">
                <a:latin typeface="Calibri" panose="020F0502020204030204" pitchFamily="34" charset="0"/>
                <a:ea typeface="Arial Unicode MS"/>
                <a:cs typeface="Calibri" panose="020F0502020204030204" pitchFamily="34" charset="0"/>
              </a:rPr>
              <a:t>.</a:t>
            </a:r>
          </a:p>
          <a:p>
            <a:pPr marL="0" marR="0" lvl="0" indent="0" algn="l" defTabSz="914400" rtl="0" eaLnBrk="1" fontAlgn="base" latinLnBrk="0" hangingPunct="1">
              <a:lnSpc>
                <a:spcPct val="80000"/>
              </a:lnSpc>
              <a:spcBef>
                <a:spcPct val="0"/>
              </a:spcBef>
              <a:spcAft>
                <a:spcPct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Calibri" panose="020F0502020204030204" pitchFamily="34" charset="0"/>
                <a:ea typeface="Arial"/>
                <a:cs typeface="Arial" charset="0"/>
                <a:sym typeface="Arial"/>
              </a:rPr>
              <a:t>Al finalizar la ejecución del bloque, se puede ver las fotos de los paciente que se actualizaron.</a:t>
            </a:r>
          </a:p>
        </p:txBody>
      </p:sp>
    </p:spTree>
    <p:extLst>
      <p:ext uri="{BB962C8B-B14F-4D97-AF65-F5344CB8AC3E}">
        <p14:creationId xmlns:p14="http://schemas.microsoft.com/office/powerpoint/2010/main" val="22961282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buNone/>
            </a:pPr>
            <a:r>
              <a:rPr lang="es-CL" sz="1200" b="1" dirty="0">
                <a:latin typeface="Calibri" panose="020F0502020204030204" pitchFamily="34" charset="0"/>
                <a:cs typeface="Calibri" panose="020F0502020204030204" pitchFamily="34" charset="0"/>
              </a:rPr>
              <a:t>Tareas Previas en Oracle Cloud</a:t>
            </a:r>
            <a:endParaRPr lang="es-CL" sz="1200" b="0" dirty="0">
              <a:latin typeface="Calibri" panose="020F0502020204030204" pitchFamily="34" charset="0"/>
              <a:cs typeface="Calibri" panose="020F0502020204030204" pitchFamily="34" charset="0"/>
            </a:endParaRPr>
          </a:p>
          <a:p>
            <a:pPr marL="0" indent="0">
              <a:buNone/>
            </a:pPr>
            <a:r>
              <a:rPr lang="es-CL" sz="1200" b="0" dirty="0">
                <a:latin typeface="Calibri" panose="020F0502020204030204" pitchFamily="34" charset="0"/>
                <a:cs typeface="Calibri" panose="020F0502020204030204" pitchFamily="34" charset="0"/>
              </a:rPr>
              <a:t>Para poder trabajar con archivos </a:t>
            </a:r>
            <a:r>
              <a:rPr lang="es-CL" sz="1200" b="0" dirty="0" err="1">
                <a:latin typeface="Calibri" panose="020F0502020204030204" pitchFamily="34" charset="0"/>
                <a:cs typeface="Calibri" panose="020F0502020204030204" pitchFamily="34" charset="0"/>
              </a:rPr>
              <a:t>LOBs</a:t>
            </a:r>
            <a:r>
              <a:rPr lang="es-CL" sz="1200" b="0" dirty="0">
                <a:latin typeface="Calibri" panose="020F0502020204030204" pitchFamily="34" charset="0"/>
                <a:cs typeface="Calibri" panose="020F0502020204030204" pitchFamily="34" charset="0"/>
              </a:rPr>
              <a:t> en Oracle Cloud se deben realizar varias tareas previas en el </a:t>
            </a:r>
            <a:r>
              <a:rPr lang="es-CL" sz="1200" b="0" dirty="0" err="1">
                <a:latin typeface="Calibri" panose="020F0502020204030204" pitchFamily="34" charset="0"/>
                <a:cs typeface="Calibri" panose="020F0502020204030204" pitchFamily="34" charset="0"/>
              </a:rPr>
              <a:t>Tenancy</a:t>
            </a:r>
            <a:r>
              <a:rPr lang="es-CL" sz="1200" b="0" dirty="0">
                <a:latin typeface="Calibri" panose="020F0502020204030204" pitchFamily="34" charset="0"/>
                <a:cs typeface="Calibri" panose="020F0502020204030204" pitchFamily="34" charset="0"/>
              </a:rPr>
              <a:t> (nuestra Nube) .</a:t>
            </a:r>
          </a:p>
          <a:p>
            <a:pPr marL="0" indent="0">
              <a:buNone/>
            </a:pPr>
            <a:r>
              <a:rPr lang="es-CL" sz="1200" b="1" dirty="0">
                <a:latin typeface="Calibri" panose="020F0502020204030204" pitchFamily="34" charset="0"/>
                <a:cs typeface="Calibri" panose="020F0502020204030204" pitchFamily="34" charset="0"/>
              </a:rPr>
              <a:t>1.-</a:t>
            </a:r>
            <a:r>
              <a:rPr lang="es-CL" sz="1200" b="0" dirty="0">
                <a:latin typeface="Calibri" panose="020F0502020204030204" pitchFamily="34" charset="0"/>
                <a:cs typeface="Calibri" panose="020F0502020204030204" pitchFamily="34" charset="0"/>
              </a:rPr>
              <a:t> Se debe conectar a su Nube o </a:t>
            </a:r>
            <a:r>
              <a:rPr lang="es-CL" sz="1200" b="0" dirty="0" err="1">
                <a:latin typeface="Calibri" panose="020F0502020204030204" pitchFamily="34" charset="0"/>
                <a:cs typeface="Calibri" panose="020F0502020204030204" pitchFamily="34" charset="0"/>
              </a:rPr>
              <a:t>Tenancy</a:t>
            </a:r>
            <a:r>
              <a:rPr lang="es-CL" sz="1200" b="0" dirty="0">
                <a:latin typeface="Calibri" panose="020F0502020204030204" pitchFamily="34" charset="0"/>
                <a:cs typeface="Calibri" panose="020F0502020204030204" pitchFamily="34" charset="0"/>
              </a:rPr>
              <a:t> con el cuál desea trabajar.</a:t>
            </a:r>
          </a:p>
          <a:p>
            <a:pPr marL="0" indent="0">
              <a:buNone/>
            </a:pPr>
            <a:r>
              <a:rPr lang="es-CL" sz="1200" b="1" dirty="0">
                <a:latin typeface="Calibri" panose="020F0502020204030204" pitchFamily="34" charset="0"/>
                <a:cs typeface="Calibri" panose="020F0502020204030204" pitchFamily="34" charset="0"/>
              </a:rPr>
              <a:t>2.-</a:t>
            </a:r>
            <a:r>
              <a:rPr lang="es-CL" sz="1200" b="0" dirty="0">
                <a:latin typeface="Calibri" panose="020F0502020204030204" pitchFamily="34" charset="0"/>
                <a:cs typeface="Calibri" panose="020F0502020204030204" pitchFamily="34" charset="0"/>
              </a:rPr>
              <a:t> Inicial sesión en su </a:t>
            </a:r>
            <a:r>
              <a:rPr lang="es-CL" sz="1200" b="0" dirty="0" err="1">
                <a:latin typeface="Calibri" panose="020F0502020204030204" pitchFamily="34" charset="0"/>
                <a:cs typeface="Calibri" panose="020F0502020204030204" pitchFamily="34" charset="0"/>
              </a:rPr>
              <a:t>Tenancy</a:t>
            </a:r>
            <a:r>
              <a:rPr lang="es-CL" sz="1200" b="0" dirty="0">
                <a:latin typeface="Calibri" panose="020F0502020204030204" pitchFamily="34" charset="0"/>
                <a:cs typeface="Calibri" panose="020F0502020204030204" pitchFamily="34" charset="0"/>
              </a:rPr>
              <a:t>.</a:t>
            </a:r>
          </a:p>
          <a:p>
            <a:pPr marL="0" indent="0">
              <a:buNone/>
            </a:pPr>
            <a:r>
              <a:rPr lang="es-CL" sz="1200" b="1" dirty="0">
                <a:latin typeface="Calibri" panose="020F0502020204030204" pitchFamily="34" charset="0"/>
                <a:cs typeface="Calibri" panose="020F0502020204030204" pitchFamily="34" charset="0"/>
              </a:rPr>
              <a:t>3.- </a:t>
            </a:r>
            <a:r>
              <a:rPr lang="es-CL" sz="1200" b="0" dirty="0">
                <a:latin typeface="Calibri" panose="020F0502020204030204" pitchFamily="34" charset="0"/>
                <a:cs typeface="Calibri" panose="020F0502020204030204" pitchFamily="34" charset="0"/>
              </a:rPr>
              <a:t>Ingresar su cuenta de usuario (correo alumno </a:t>
            </a:r>
            <a:r>
              <a:rPr lang="es-CL" sz="1200" b="0" dirty="0" err="1">
                <a:latin typeface="Calibri" panose="020F0502020204030204" pitchFamily="34" charset="0"/>
                <a:cs typeface="Calibri" panose="020F0502020204030204" pitchFamily="34" charset="0"/>
              </a:rPr>
              <a:t>duoc</a:t>
            </a:r>
            <a:r>
              <a:rPr lang="es-CL" sz="1200" b="0" dirty="0">
                <a:latin typeface="Calibri" panose="020F0502020204030204" pitchFamily="34" charset="0"/>
                <a:cs typeface="Calibri" panose="020F0502020204030204" pitchFamily="34" charset="0"/>
              </a:rPr>
              <a:t>) y contraseña.</a:t>
            </a:r>
          </a:p>
        </p:txBody>
      </p:sp>
    </p:spTree>
    <p:extLst>
      <p:ext uri="{BB962C8B-B14F-4D97-AF65-F5344CB8AC3E}">
        <p14:creationId xmlns:p14="http://schemas.microsoft.com/office/powerpoint/2010/main" val="8960795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buNone/>
            </a:pPr>
            <a:r>
              <a:rPr lang="es-CL" sz="1200" b="1" dirty="0">
                <a:latin typeface="Calibri" panose="020F0502020204030204" pitchFamily="34" charset="0"/>
                <a:cs typeface="Calibri" panose="020F0502020204030204" pitchFamily="34" charset="0"/>
              </a:rPr>
              <a:t>Tareas Previas en Oracle Cloud</a:t>
            </a:r>
          </a:p>
          <a:p>
            <a:pPr marL="0" indent="0">
              <a:buNone/>
            </a:pPr>
            <a:r>
              <a:rPr lang="es-CL" sz="1200" b="1" dirty="0">
                <a:latin typeface="Calibri" panose="020F0502020204030204" pitchFamily="34" charset="0"/>
                <a:cs typeface="Calibri" panose="020F0502020204030204" pitchFamily="34" charset="0"/>
              </a:rPr>
              <a:t>4.-</a:t>
            </a:r>
            <a:r>
              <a:rPr lang="es-CL" sz="1200" b="0" dirty="0">
                <a:latin typeface="Calibri" panose="020F0502020204030204" pitchFamily="34" charset="0"/>
                <a:cs typeface="Calibri" panose="020F0502020204030204" pitchFamily="34" charset="0"/>
              </a:rPr>
              <a:t> Conectado a Oracle Cloud muestra las diferentes opciones que puede usar en su Nube.</a:t>
            </a:r>
          </a:p>
          <a:p>
            <a:pPr marL="0" indent="0">
              <a:buNone/>
            </a:pPr>
            <a:r>
              <a:rPr lang="es-CL" sz="1200" b="1" dirty="0">
                <a:latin typeface="Calibri" panose="020F0502020204030204" pitchFamily="34" charset="0"/>
                <a:cs typeface="Calibri" panose="020F0502020204030204" pitchFamily="34" charset="0"/>
              </a:rPr>
              <a:t>5.-</a:t>
            </a:r>
            <a:r>
              <a:rPr lang="es-CL" sz="1200" b="0" dirty="0">
                <a:latin typeface="Calibri" panose="020F0502020204030204" pitchFamily="34" charset="0"/>
                <a:cs typeface="Calibri" panose="020F0502020204030204" pitchFamily="34" charset="0"/>
              </a:rPr>
              <a:t> Selecciones la opción Storage para poder crear el lugar el donde se almacenarán los archivos binarios en la Nube.</a:t>
            </a:r>
          </a:p>
          <a:p>
            <a:pPr marL="0" indent="0">
              <a:buNone/>
            </a:pPr>
            <a:r>
              <a:rPr lang="es-CL" sz="1200" b="1" dirty="0">
                <a:latin typeface="Calibri" panose="020F0502020204030204" pitchFamily="34" charset="0"/>
                <a:cs typeface="Calibri" panose="020F0502020204030204" pitchFamily="34" charset="0"/>
              </a:rPr>
              <a:t>6.- </a:t>
            </a:r>
            <a:r>
              <a:rPr lang="es-CL" sz="1200" b="0" dirty="0">
                <a:latin typeface="Calibri" panose="020F0502020204030204" pitchFamily="34" charset="0"/>
                <a:cs typeface="Calibri" panose="020F0502020204030204" pitchFamily="34" charset="0"/>
              </a:rPr>
              <a:t>Elija la opción </a:t>
            </a:r>
            <a:r>
              <a:rPr lang="es-CL" sz="1200" b="0" dirty="0" err="1">
                <a:latin typeface="Calibri" panose="020F0502020204030204" pitchFamily="34" charset="0"/>
                <a:cs typeface="Calibri" panose="020F0502020204030204" pitchFamily="34" charset="0"/>
              </a:rPr>
              <a:t>Buckets</a:t>
            </a:r>
            <a:r>
              <a:rPr lang="es-CL" sz="1200" b="0" dirty="0">
                <a:latin typeface="Calibri" panose="020F0502020204030204" pitchFamily="34" charset="0"/>
                <a:cs typeface="Calibri" panose="020F0502020204030204" pitchFamily="34" charset="0"/>
              </a:rPr>
              <a:t> que nos permitirá crear el lugar físico en nuestra nube y almacenar en él los archivos que usaremos posteriormente</a:t>
            </a:r>
          </a:p>
          <a:p>
            <a:pPr marL="0" indent="0">
              <a:buNone/>
            </a:pPr>
            <a:endParaRPr lang="es-CL" sz="1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864560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buNone/>
            </a:pPr>
            <a:r>
              <a:rPr lang="es-CL" sz="1200" b="1" dirty="0">
                <a:latin typeface="Calibri" panose="020F0502020204030204" pitchFamily="34" charset="0"/>
                <a:cs typeface="Calibri" panose="020F0502020204030204" pitchFamily="34" charset="0"/>
              </a:rPr>
              <a:t>Tareas Previas en Oracle Cloud</a:t>
            </a:r>
          </a:p>
          <a:p>
            <a:pPr marL="0" indent="0">
              <a:buNone/>
            </a:pPr>
            <a:r>
              <a:rPr lang="es-CL" sz="1200" b="1" dirty="0">
                <a:latin typeface="Calibri" panose="020F0502020204030204" pitchFamily="34" charset="0"/>
                <a:cs typeface="Calibri" panose="020F0502020204030204" pitchFamily="34" charset="0"/>
              </a:rPr>
              <a:t>7.-</a:t>
            </a:r>
            <a:r>
              <a:rPr lang="es-CL" sz="1200" b="0" dirty="0">
                <a:latin typeface="Calibri" panose="020F0502020204030204" pitchFamily="34" charset="0"/>
                <a:cs typeface="Calibri" panose="020F0502020204030204" pitchFamily="34" charset="0"/>
              </a:rPr>
              <a:t> Elija la opción </a:t>
            </a:r>
            <a:r>
              <a:rPr lang="es-CL" sz="1200" b="0" dirty="0" err="1">
                <a:latin typeface="Calibri" panose="020F0502020204030204" pitchFamily="34" charset="0"/>
                <a:cs typeface="Calibri" panose="020F0502020204030204" pitchFamily="34" charset="0"/>
              </a:rPr>
              <a:t>Create</a:t>
            </a:r>
            <a:r>
              <a:rPr lang="es-CL" sz="1200" b="0" dirty="0">
                <a:latin typeface="Calibri" panose="020F0502020204030204" pitchFamily="34" charset="0"/>
                <a:cs typeface="Calibri" panose="020F0502020204030204" pitchFamily="34" charset="0"/>
              </a:rPr>
              <a:t> </a:t>
            </a:r>
            <a:r>
              <a:rPr lang="es-CL" sz="1200" b="0" dirty="0" err="1">
                <a:latin typeface="Calibri" panose="020F0502020204030204" pitchFamily="34" charset="0"/>
                <a:cs typeface="Calibri" panose="020F0502020204030204" pitchFamily="34" charset="0"/>
              </a:rPr>
              <a:t>Bucket</a:t>
            </a:r>
            <a:endParaRPr lang="es-CL" sz="1200" b="0" dirty="0">
              <a:latin typeface="Calibri" panose="020F0502020204030204" pitchFamily="34" charset="0"/>
              <a:cs typeface="Calibri" panose="020F0502020204030204" pitchFamily="34" charset="0"/>
            </a:endParaRPr>
          </a:p>
          <a:p>
            <a:pPr marL="0" indent="0">
              <a:buNone/>
            </a:pPr>
            <a:r>
              <a:rPr lang="es-CL" sz="1200" b="1" dirty="0">
                <a:latin typeface="Calibri" panose="020F0502020204030204" pitchFamily="34" charset="0"/>
                <a:cs typeface="Calibri" panose="020F0502020204030204" pitchFamily="34" charset="0"/>
              </a:rPr>
              <a:t>8.-</a:t>
            </a:r>
            <a:r>
              <a:rPr lang="es-CL" sz="1200" b="0" dirty="0">
                <a:latin typeface="Calibri" panose="020F0502020204030204" pitchFamily="34" charset="0"/>
                <a:cs typeface="Calibri" panose="020F0502020204030204" pitchFamily="34" charset="0"/>
              </a:rPr>
              <a:t> Asignarle un nombre al </a:t>
            </a:r>
            <a:r>
              <a:rPr lang="es-CL" sz="1200" b="0" dirty="0" err="1">
                <a:latin typeface="Calibri" panose="020F0502020204030204" pitchFamily="34" charset="0"/>
                <a:cs typeface="Calibri" panose="020F0502020204030204" pitchFamily="34" charset="0"/>
              </a:rPr>
              <a:t>Bucket</a:t>
            </a:r>
            <a:r>
              <a:rPr lang="es-CL" sz="1200" b="0" dirty="0">
                <a:latin typeface="Calibri" panose="020F0502020204030204" pitchFamily="34" charset="0"/>
                <a:cs typeface="Calibri" panose="020F0502020204030204" pitchFamily="34" charset="0"/>
              </a:rPr>
              <a:t> (o área) en donde almacenaremos los archivos. Dejar el resto de las opciones por defecto.</a:t>
            </a:r>
          </a:p>
          <a:p>
            <a:pPr marL="0" indent="0">
              <a:buNone/>
            </a:pPr>
            <a:endParaRPr lang="es-CL" sz="1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317712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buNone/>
            </a:pPr>
            <a:r>
              <a:rPr lang="es-CL" sz="1200" b="1" dirty="0">
                <a:latin typeface="Calibri" panose="020F0502020204030204" pitchFamily="34" charset="0"/>
                <a:cs typeface="Calibri" panose="020F0502020204030204" pitchFamily="34" charset="0"/>
              </a:rPr>
              <a:t>Tareas Previas en Oracle Cloud</a:t>
            </a:r>
          </a:p>
          <a:p>
            <a:pPr marL="0" indent="0">
              <a:buNone/>
            </a:pPr>
            <a:r>
              <a:rPr lang="es-CL" sz="1200" b="1" dirty="0">
                <a:latin typeface="Calibri" panose="020F0502020204030204" pitchFamily="34" charset="0"/>
                <a:cs typeface="Calibri" panose="020F0502020204030204" pitchFamily="34" charset="0"/>
              </a:rPr>
              <a:t>9.-</a:t>
            </a:r>
            <a:r>
              <a:rPr lang="es-CL" sz="1200" b="0" dirty="0">
                <a:latin typeface="Calibri" panose="020F0502020204030204" pitchFamily="34" charset="0"/>
                <a:cs typeface="Calibri" panose="020F0502020204030204" pitchFamily="34" charset="0"/>
              </a:rPr>
              <a:t> Una vez creada el área en nuestra nube podemos cargar los archivos que necesitamos usar. En el ejemplo, se sube a la nube el archivo 1.jpg </a:t>
            </a:r>
          </a:p>
          <a:p>
            <a:pPr marL="0" indent="0">
              <a:buNone/>
            </a:pPr>
            <a:r>
              <a:rPr lang="es-CL" sz="1200" b="1" dirty="0">
                <a:latin typeface="Calibri" panose="020F0502020204030204" pitchFamily="34" charset="0"/>
                <a:cs typeface="Calibri" panose="020F0502020204030204" pitchFamily="34" charset="0"/>
              </a:rPr>
              <a:t>10.-</a:t>
            </a:r>
            <a:r>
              <a:rPr lang="es-CL" sz="1200" b="0" dirty="0">
                <a:latin typeface="Calibri" panose="020F0502020204030204" pitchFamily="34" charset="0"/>
                <a:cs typeface="Calibri" panose="020F0502020204030204" pitchFamily="34" charset="0"/>
              </a:rPr>
              <a:t> Para que el archivo queda definitivamente en la nube se debe seleccionar posteriormente el botón </a:t>
            </a:r>
            <a:r>
              <a:rPr lang="es-CL" sz="1200" b="0" dirty="0" err="1">
                <a:latin typeface="Calibri" panose="020F0502020204030204" pitchFamily="34" charset="0"/>
                <a:cs typeface="Calibri" panose="020F0502020204030204" pitchFamily="34" charset="0"/>
              </a:rPr>
              <a:t>Upload</a:t>
            </a:r>
            <a:r>
              <a:rPr lang="es-CL" sz="1200" b="0" dirty="0">
                <a:latin typeface="Calibri" panose="020F0502020204030204" pitchFamily="34" charset="0"/>
                <a:cs typeface="Calibri" panose="020F0502020204030204" pitchFamily="34" charset="0"/>
              </a:rPr>
              <a:t>. </a:t>
            </a:r>
          </a:p>
          <a:p>
            <a:pPr marL="0" indent="0">
              <a:buNone/>
            </a:pPr>
            <a:r>
              <a:rPr lang="es-CL" sz="1200" b="0" dirty="0">
                <a:latin typeface="Calibri" panose="020F0502020204030204" pitchFamily="34" charset="0"/>
                <a:cs typeface="Calibri" panose="020F0502020204030204" pitchFamily="34" charset="0"/>
              </a:rPr>
              <a:t>Los pasos 9 y 10 se deben repetir por cada archivo que se desea subir a la nube.</a:t>
            </a:r>
          </a:p>
          <a:p>
            <a:pPr marL="0" indent="0">
              <a:buNone/>
            </a:pPr>
            <a:endParaRPr lang="es-CL" sz="1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89383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MX" sz="1200" b="1" dirty="0">
                <a:latin typeface="Calibri" panose="020F0502020204030204" pitchFamily="34" charset="0"/>
                <a:cs typeface="Calibri" panose="020F0502020204030204" pitchFamily="34" charset="0"/>
              </a:rPr>
              <a:t>Tipos de Datos LOB</a:t>
            </a:r>
          </a:p>
          <a:p>
            <a:pPr marL="0" indent="0" algn="just" eaLnBrk="1" hangingPunct="1">
              <a:lnSpc>
                <a:spcPct val="90000"/>
              </a:lnSpc>
              <a:spcBef>
                <a:spcPct val="0"/>
              </a:spcBef>
              <a:buNone/>
            </a:pPr>
            <a:r>
              <a:rPr lang="es-MX" sz="1200" dirty="0">
                <a:latin typeface="Calibri" panose="020F0502020204030204" pitchFamily="34" charset="0"/>
                <a:cs typeface="Calibri" panose="020F0502020204030204" pitchFamily="34" charset="0"/>
              </a:rPr>
              <a:t>Lobs (largo objetos) es el medio para almacenar cantidad de datos grande. Son poderosas estructuras de datos que  permiten almacenar texto, imágenes música y video en la base de datos por sobre los 4GB:</a:t>
            </a:r>
          </a:p>
          <a:p>
            <a:pPr marL="171450" indent="-171450" algn="just" eaLnBrk="1" hangingPunct="1">
              <a:lnSpc>
                <a:spcPct val="90000"/>
              </a:lnSpc>
              <a:spcBef>
                <a:spcPct val="0"/>
              </a:spcBef>
              <a:buFont typeface="Arial" panose="020B0604020202020204" pitchFamily="34" charset="0"/>
              <a:buChar char="•"/>
            </a:pPr>
            <a:r>
              <a:rPr lang="es-MX" sz="1200" b="1" dirty="0">
                <a:latin typeface="Calibri" panose="020F0502020204030204" pitchFamily="34" charset="0"/>
                <a:cs typeface="Calibri" panose="020F0502020204030204" pitchFamily="34" charset="0"/>
              </a:rPr>
              <a:t>CLOB</a:t>
            </a:r>
            <a:r>
              <a:rPr lang="es-MX" sz="1200" dirty="0">
                <a:latin typeface="Calibri" panose="020F0502020204030204" pitchFamily="34" charset="0"/>
                <a:cs typeface="Calibri" panose="020F0502020204030204" pitchFamily="34" charset="0"/>
              </a:rPr>
              <a:t> (objeto de </a:t>
            </a:r>
            <a:r>
              <a:rPr lang="es-MX" sz="1200" dirty="0" err="1">
                <a:latin typeface="Calibri" panose="020F0502020204030204" pitchFamily="34" charset="0"/>
                <a:cs typeface="Calibri" panose="020F0502020204030204" pitchFamily="34" charset="0"/>
              </a:rPr>
              <a:t>caracter</a:t>
            </a:r>
            <a:r>
              <a:rPr lang="es-MX" sz="1200" dirty="0">
                <a:latin typeface="Calibri" panose="020F0502020204030204" pitchFamily="34" charset="0"/>
                <a:cs typeface="Calibri" panose="020F0502020204030204" pitchFamily="34" charset="0"/>
              </a:rPr>
              <a:t> largo): Usado para almacenar grandes bloques de datos caracteres en la Base de Datos.</a:t>
            </a:r>
          </a:p>
          <a:p>
            <a:pPr marL="171450" indent="-171450" algn="just" eaLnBrk="1" hangingPunct="1">
              <a:lnSpc>
                <a:spcPct val="90000"/>
              </a:lnSpc>
              <a:spcBef>
                <a:spcPct val="0"/>
              </a:spcBef>
              <a:buFont typeface="Arial" panose="020B0604020202020204" pitchFamily="34" charset="0"/>
              <a:buChar char="•"/>
            </a:pPr>
            <a:r>
              <a:rPr lang="es-MX" sz="1200" b="1" dirty="0">
                <a:latin typeface="Calibri" panose="020F0502020204030204" pitchFamily="34" charset="0"/>
                <a:cs typeface="Calibri" panose="020F0502020204030204" pitchFamily="34" charset="0"/>
              </a:rPr>
              <a:t>BLOB</a:t>
            </a:r>
            <a:r>
              <a:rPr lang="es-MX" sz="1200" dirty="0">
                <a:latin typeface="Calibri" panose="020F0502020204030204" pitchFamily="34" charset="0"/>
                <a:cs typeface="Calibri" panose="020F0502020204030204" pitchFamily="34" charset="0"/>
              </a:rPr>
              <a:t> (objeto binario largo): Almacena objetos de estructuras binarias en la Base de Datos. La Base de Datos no interpreta el dato. Las aplicaciones externas que usa este dato debe interpretar el dato.</a:t>
            </a:r>
          </a:p>
          <a:p>
            <a:pPr marL="171450" indent="-171450" algn="just" eaLnBrk="1" hangingPunct="1">
              <a:lnSpc>
                <a:spcPct val="90000"/>
              </a:lnSpc>
              <a:spcBef>
                <a:spcPct val="0"/>
              </a:spcBef>
              <a:buFont typeface="Arial" panose="020B0604020202020204" pitchFamily="34" charset="0"/>
              <a:buChar char="•"/>
            </a:pPr>
            <a:r>
              <a:rPr lang="es-MX" sz="1200" b="1" dirty="0">
                <a:latin typeface="Calibri" panose="020F0502020204030204" pitchFamily="34" charset="0"/>
                <a:cs typeface="Calibri" panose="020F0502020204030204" pitchFamily="34" charset="0"/>
              </a:rPr>
              <a:t>BFILE</a:t>
            </a:r>
            <a:r>
              <a:rPr lang="es-MX" sz="1200" dirty="0">
                <a:latin typeface="Calibri" panose="020F0502020204030204" pitchFamily="34" charset="0"/>
                <a:cs typeface="Calibri" panose="020F0502020204030204" pitchFamily="34" charset="0"/>
              </a:rPr>
              <a:t> (archivo binario): Almacena archivos binarios grandes. A diferencia de otros Lobas, BFILES no están almacenados en la Base de Datos, ellos están fuera de la Base de Datos. Sólo un puntero para el BFILE es almacenado en la Base de Datos.</a:t>
            </a:r>
          </a:p>
          <a:p>
            <a:pPr marL="171450" indent="-171450" algn="just" eaLnBrk="1" hangingPunct="1">
              <a:lnSpc>
                <a:spcPct val="90000"/>
              </a:lnSpc>
              <a:spcBef>
                <a:spcPct val="0"/>
              </a:spcBef>
              <a:buFont typeface="Arial" panose="020B0604020202020204" pitchFamily="34" charset="0"/>
              <a:buChar char="•"/>
            </a:pPr>
            <a:r>
              <a:rPr lang="es-MX" sz="1200" b="1" dirty="0">
                <a:latin typeface="Calibri" panose="020F0502020204030204" pitchFamily="34" charset="0"/>
                <a:cs typeface="Calibri" panose="020F0502020204030204" pitchFamily="34" charset="0"/>
              </a:rPr>
              <a:t>NCLOB</a:t>
            </a:r>
            <a:r>
              <a:rPr lang="es-MX" sz="1200" dirty="0">
                <a:latin typeface="Calibri" panose="020F0502020204030204" pitchFamily="34" charset="0"/>
                <a:cs typeface="Calibri" panose="020F0502020204030204" pitchFamily="34" charset="0"/>
              </a:rPr>
              <a:t> (objeto de </a:t>
            </a:r>
            <a:r>
              <a:rPr lang="es-MX" sz="1200" dirty="0" err="1">
                <a:latin typeface="Calibri" panose="020F0502020204030204" pitchFamily="34" charset="0"/>
                <a:cs typeface="Calibri" panose="020F0502020204030204" pitchFamily="34" charset="0"/>
              </a:rPr>
              <a:t>caracter</a:t>
            </a:r>
            <a:r>
              <a:rPr lang="es-MX" sz="1200" dirty="0">
                <a:latin typeface="Calibri" panose="020F0502020204030204" pitchFamily="34" charset="0"/>
                <a:cs typeface="Calibri" panose="020F0502020204030204" pitchFamily="34" charset="0"/>
              </a:rPr>
              <a:t> largo asociado a lenguaje nacional): Es usado para almacenar bloques de datos que tienen que ver con lenguaje.</a:t>
            </a:r>
          </a:p>
          <a:p>
            <a:pPr marL="0" indent="0" algn="just" eaLnBrk="1" hangingPunct="1">
              <a:lnSpc>
                <a:spcPct val="90000"/>
              </a:lnSpc>
              <a:spcBef>
                <a:spcPct val="0"/>
              </a:spcBef>
              <a:buNone/>
            </a:pPr>
            <a:endParaRPr lang="es-MX"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551184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buNone/>
            </a:pPr>
            <a:r>
              <a:rPr lang="es-CL" sz="1200" b="1" dirty="0">
                <a:latin typeface="Calibri" panose="020F0502020204030204" pitchFamily="34" charset="0"/>
                <a:cs typeface="Calibri" panose="020F0502020204030204" pitchFamily="34" charset="0"/>
              </a:rPr>
              <a:t>Tareas Previas en Oracle Cloud</a:t>
            </a:r>
          </a:p>
          <a:p>
            <a:pPr marL="0" indent="0">
              <a:buNone/>
            </a:pPr>
            <a:r>
              <a:rPr lang="es-CL" sz="1200" b="1" dirty="0">
                <a:latin typeface="Calibri" panose="020F0502020204030204" pitchFamily="34" charset="0"/>
                <a:cs typeface="Calibri" panose="020F0502020204030204" pitchFamily="34" charset="0"/>
              </a:rPr>
              <a:t>11.-</a:t>
            </a:r>
            <a:r>
              <a:rPr lang="es-CL" sz="1200" b="0" dirty="0">
                <a:latin typeface="Calibri" panose="020F0502020204030204" pitchFamily="34" charset="0"/>
                <a:cs typeface="Calibri" panose="020F0502020204030204" pitchFamily="34" charset="0"/>
              </a:rPr>
              <a:t> Si no hubo problemas al subir el archivo en el </a:t>
            </a:r>
            <a:r>
              <a:rPr lang="es-CL" sz="1200" b="0" dirty="0" err="1">
                <a:latin typeface="Calibri" panose="020F0502020204030204" pitchFamily="34" charset="0"/>
                <a:cs typeface="Calibri" panose="020F0502020204030204" pitchFamily="34" charset="0"/>
              </a:rPr>
              <a:t>Bucket</a:t>
            </a:r>
            <a:r>
              <a:rPr lang="es-CL" sz="1200" b="0" dirty="0">
                <a:latin typeface="Calibri" panose="020F0502020204030204" pitchFamily="34" charset="0"/>
                <a:cs typeface="Calibri" panose="020F0502020204030204" pitchFamily="34" charset="0"/>
              </a:rPr>
              <a:t> creado, quedará disponible en la nube tal como se muestra en la imagen. </a:t>
            </a:r>
          </a:p>
          <a:p>
            <a:pPr marL="0" indent="0">
              <a:buNone/>
            </a:pPr>
            <a:r>
              <a:rPr lang="es-CL" sz="1200" b="1" dirty="0">
                <a:latin typeface="Calibri" panose="020F0502020204030204" pitchFamily="34" charset="0"/>
                <a:cs typeface="Calibri" panose="020F0502020204030204" pitchFamily="34" charset="0"/>
              </a:rPr>
              <a:t>12.-</a:t>
            </a:r>
            <a:r>
              <a:rPr lang="es-CL" sz="1200" b="0" dirty="0">
                <a:latin typeface="Calibri" panose="020F0502020204030204" pitchFamily="34" charset="0"/>
                <a:cs typeface="Calibri" panose="020F0502020204030204" pitchFamily="34" charset="0"/>
              </a:rPr>
              <a:t> Una vez que se han subido todos los archivos al </a:t>
            </a:r>
            <a:r>
              <a:rPr lang="es-CL" sz="1200" b="0" dirty="0" err="1">
                <a:latin typeface="Calibri" panose="020F0502020204030204" pitchFamily="34" charset="0"/>
                <a:cs typeface="Calibri" panose="020F0502020204030204" pitchFamily="34" charset="0"/>
              </a:rPr>
              <a:t>Bucket</a:t>
            </a:r>
            <a:r>
              <a:rPr lang="es-CL" sz="1200" b="0" dirty="0">
                <a:latin typeface="Calibri" panose="020F0502020204030204" pitchFamily="34" charset="0"/>
                <a:cs typeface="Calibri" panose="020F0502020204030204" pitchFamily="34" charset="0"/>
              </a:rPr>
              <a:t> se deben asignar los privilegios para que el archivo se pueda usar. Para esto, se debe dar </a:t>
            </a:r>
            <a:r>
              <a:rPr lang="es-CL" sz="1200" b="0" dirty="0" err="1">
                <a:latin typeface="Calibri" panose="020F0502020204030204" pitchFamily="34" charset="0"/>
                <a:cs typeface="Calibri" panose="020F0502020204030204" pitchFamily="34" charset="0"/>
              </a:rPr>
              <a:t>click</a:t>
            </a:r>
            <a:r>
              <a:rPr lang="es-CL" sz="1200" b="0" dirty="0">
                <a:latin typeface="Calibri" panose="020F0502020204030204" pitchFamily="34" charset="0"/>
                <a:cs typeface="Calibri" panose="020F0502020204030204" pitchFamily="34" charset="0"/>
              </a:rPr>
              <a:t> derecho sobre el archivo y elegir la opción .</a:t>
            </a:r>
          </a:p>
        </p:txBody>
      </p:sp>
    </p:spTree>
    <p:extLst>
      <p:ext uri="{BB962C8B-B14F-4D97-AF65-F5344CB8AC3E}">
        <p14:creationId xmlns:p14="http://schemas.microsoft.com/office/powerpoint/2010/main" val="28131022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buNone/>
            </a:pPr>
            <a:r>
              <a:rPr lang="es-CL" sz="1200" b="1" dirty="0">
                <a:latin typeface="Calibri" panose="020F0502020204030204" pitchFamily="34" charset="0"/>
                <a:cs typeface="Calibri" panose="020F0502020204030204" pitchFamily="34" charset="0"/>
              </a:rPr>
              <a:t>Tareas Previas en Oracle Cloud</a:t>
            </a:r>
          </a:p>
          <a:p>
            <a:pPr marL="0" indent="0">
              <a:buNone/>
            </a:pPr>
            <a:r>
              <a:rPr lang="es-CL" sz="1200" b="1" dirty="0">
                <a:latin typeface="Calibri" panose="020F0502020204030204" pitchFamily="34" charset="0"/>
                <a:cs typeface="Calibri" panose="020F0502020204030204" pitchFamily="34" charset="0"/>
              </a:rPr>
              <a:t>13.-</a:t>
            </a:r>
            <a:r>
              <a:rPr lang="es-CL" sz="1200" b="0" dirty="0">
                <a:latin typeface="Calibri" panose="020F0502020204030204" pitchFamily="34" charset="0"/>
                <a:cs typeface="Calibri" panose="020F0502020204030204" pitchFamily="34" charset="0"/>
              </a:rPr>
              <a:t> Al asignar el o los permisos para poder usar el archivo se debe seleccionar el botón </a:t>
            </a:r>
            <a:r>
              <a:rPr lang="es-CL" sz="1200" b="0" dirty="0" err="1">
                <a:latin typeface="Calibri" panose="020F0502020204030204" pitchFamily="34" charset="0"/>
                <a:cs typeface="Calibri" panose="020F0502020204030204" pitchFamily="34" charset="0"/>
              </a:rPr>
              <a:t>Create</a:t>
            </a:r>
            <a:r>
              <a:rPr lang="es-CL" sz="1200" b="0" dirty="0">
                <a:latin typeface="Calibri" panose="020F0502020204030204" pitchFamily="34" charset="0"/>
                <a:cs typeface="Calibri" panose="020F0502020204030204" pitchFamily="34" charset="0"/>
              </a:rPr>
              <a:t> Pre-</a:t>
            </a:r>
            <a:r>
              <a:rPr lang="es-CL" sz="1200" b="0" dirty="0" err="1">
                <a:latin typeface="Calibri" panose="020F0502020204030204" pitchFamily="34" charset="0"/>
                <a:cs typeface="Calibri" panose="020F0502020204030204" pitchFamily="34" charset="0"/>
              </a:rPr>
              <a:t>Authenticated</a:t>
            </a:r>
            <a:r>
              <a:rPr lang="es-CL" sz="1200" b="0" dirty="0">
                <a:latin typeface="Calibri" panose="020F0502020204030204" pitchFamily="34" charset="0"/>
                <a:cs typeface="Calibri" panose="020F0502020204030204" pitchFamily="34" charset="0"/>
              </a:rPr>
              <a:t> </a:t>
            </a:r>
            <a:r>
              <a:rPr lang="es-CL" sz="1200" b="0" dirty="0" err="1">
                <a:latin typeface="Calibri" panose="020F0502020204030204" pitchFamily="34" charset="0"/>
                <a:cs typeface="Calibri" panose="020F0502020204030204" pitchFamily="34" charset="0"/>
              </a:rPr>
              <a:t>Request</a:t>
            </a:r>
            <a:r>
              <a:rPr lang="es-CL" sz="1200" b="0" dirty="0">
                <a:latin typeface="Calibri" panose="020F0502020204030204" pitchFamily="34" charset="0"/>
                <a:cs typeface="Calibri" panose="020F0502020204030204" pitchFamily="34" charset="0"/>
              </a:rPr>
              <a:t>.</a:t>
            </a:r>
          </a:p>
          <a:p>
            <a:pPr marL="0" indent="0">
              <a:buNone/>
            </a:pPr>
            <a:r>
              <a:rPr lang="es-CL" sz="1200" b="1" dirty="0">
                <a:latin typeface="Calibri" panose="020F0502020204030204" pitchFamily="34" charset="0"/>
                <a:cs typeface="Calibri" panose="020F0502020204030204" pitchFamily="34" charset="0"/>
              </a:rPr>
              <a:t>14.-</a:t>
            </a:r>
            <a:r>
              <a:rPr lang="es-CL" sz="1200" b="0" dirty="0">
                <a:latin typeface="Calibri" panose="020F0502020204030204" pitchFamily="34" charset="0"/>
                <a:cs typeface="Calibri" panose="020F0502020204030204" pitchFamily="34" charset="0"/>
              </a:rPr>
              <a:t> Al elegir la opción anterior se abrirá la ventana desde la cual se debe guardar la dirección en donde se </a:t>
            </a:r>
            <a:r>
              <a:rPr lang="es-CL" sz="1800" dirty="0">
                <a:effectLst/>
                <a:latin typeface="Calibri" panose="020F0502020204030204" pitchFamily="34" charset="0"/>
                <a:ea typeface="Calibri" panose="020F0502020204030204" pitchFamily="34" charset="0"/>
                <a:cs typeface="Times New Roman" panose="02020603050405020304" pitchFamily="18" charset="0"/>
              </a:rPr>
              <a:t>encuentra el archivo en la nube. Por cada archivo se debe realizar esta acción y la URL de cada uno se debe guardar ya que serán usadas posteriormente para indicarle a la Base de Datos en dónde debe ir a leer el archivo que se usará, por ejemplo, en algún bloque PL/SQL.</a:t>
            </a:r>
            <a:endParaRPr lang="es-CL" sz="1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885921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buNone/>
            </a:pPr>
            <a:r>
              <a:rPr lang="es-CL" sz="1200" b="1" dirty="0">
                <a:latin typeface="Calibri" panose="020F0502020204030204" pitchFamily="34" charset="0"/>
                <a:cs typeface="Calibri" panose="020F0502020204030204" pitchFamily="34" charset="0"/>
              </a:rPr>
              <a:t>Tareas Previas en Oracle Cloud </a:t>
            </a:r>
          </a:p>
          <a:p>
            <a:pPr marL="0" indent="0">
              <a:buNone/>
            </a:pPr>
            <a:r>
              <a:rPr lang="es-CL" sz="1000" b="1" dirty="0">
                <a:latin typeface="Calibri" panose="020F0502020204030204" pitchFamily="34" charset="0"/>
                <a:cs typeface="Calibri" panose="020F0502020204030204" pitchFamily="34" charset="0"/>
              </a:rPr>
              <a:t>15.-</a:t>
            </a:r>
            <a:r>
              <a:rPr lang="es-CL" sz="1000" b="0" dirty="0">
                <a:latin typeface="Calibri" panose="020F0502020204030204" pitchFamily="34" charset="0"/>
                <a:cs typeface="Calibri" panose="020F0502020204030204" pitchFamily="34" charset="0"/>
              </a:rPr>
              <a:t> También se requiere guardar </a:t>
            </a:r>
            <a:r>
              <a:rPr lang="es-CL" sz="1800" dirty="0">
                <a:effectLst/>
                <a:latin typeface="Calibri" panose="020F0502020204030204" pitchFamily="34" charset="0"/>
                <a:ea typeface="Calibri" panose="020F0502020204030204" pitchFamily="34" charset="0"/>
                <a:cs typeface="Times New Roman" panose="02020603050405020304" pitchFamily="18" charset="0"/>
              </a:rPr>
              <a:t>la identificación completa del Servicio Cloud asociado a nuestra cuenta Oracle Cloud porque esa usará para que pueda ser accedida desde la BD.</a:t>
            </a:r>
            <a:endParaRPr lang="es-CL" sz="1000" b="0" dirty="0">
              <a:latin typeface="Calibri" panose="020F0502020204030204" pitchFamily="34" charset="0"/>
              <a:cs typeface="Calibri" panose="020F0502020204030204" pitchFamily="34" charset="0"/>
            </a:endParaRPr>
          </a:p>
          <a:p>
            <a:pPr marL="0" indent="0">
              <a:buNone/>
            </a:pPr>
            <a:r>
              <a:rPr lang="es-CL" sz="1000" b="1" dirty="0">
                <a:latin typeface="Calibri" panose="020F0502020204030204" pitchFamily="34" charset="0"/>
                <a:cs typeface="Calibri" panose="020F0502020204030204" pitchFamily="34" charset="0"/>
              </a:rPr>
              <a:t>16.-</a:t>
            </a:r>
            <a:r>
              <a:rPr lang="es-CL" sz="1000" b="0" dirty="0">
                <a:latin typeface="Calibri" panose="020F0502020204030204" pitchFamily="34" charset="0"/>
                <a:cs typeface="Calibri" panose="020F0502020204030204" pitchFamily="34" charset="0"/>
              </a:rPr>
              <a:t> Para poder usar los elementos creados en la nube, en este caso para poder hacer uso de los archivos definidos en el </a:t>
            </a:r>
            <a:r>
              <a:rPr lang="es-CL" sz="1000" b="0" dirty="0" err="1">
                <a:latin typeface="Calibri" panose="020F0502020204030204" pitchFamily="34" charset="0"/>
                <a:cs typeface="Calibri" panose="020F0502020204030204" pitchFamily="34" charset="0"/>
              </a:rPr>
              <a:t>Bucket</a:t>
            </a:r>
            <a:r>
              <a:rPr lang="es-CL" sz="1000" b="0" dirty="0">
                <a:latin typeface="Calibri" panose="020F0502020204030204" pitchFamily="34" charset="0"/>
                <a:cs typeface="Calibri" panose="020F0502020204030204" pitchFamily="34" charset="0"/>
              </a:rPr>
              <a:t>, se debe definir un método de autentificación. Para esto, se debe elegir nuestro perfil del Cloud, y posteriormente seleccionar la opción </a:t>
            </a:r>
            <a:r>
              <a:rPr lang="es-CL" sz="1000" b="0" dirty="0" err="1">
                <a:latin typeface="Calibri" panose="020F0502020204030204" pitchFamily="34" charset="0"/>
                <a:cs typeface="Calibri" panose="020F0502020204030204" pitchFamily="34" charset="0"/>
              </a:rPr>
              <a:t>Seteos</a:t>
            </a:r>
            <a:r>
              <a:rPr lang="es-CL" sz="1000" b="0" dirty="0">
                <a:latin typeface="Calibri" panose="020F0502020204030204" pitchFamily="34" charset="0"/>
                <a:cs typeface="Calibri" panose="020F0502020204030204" pitchFamily="34" charset="0"/>
              </a:rPr>
              <a:t> del Usuario. (</a:t>
            </a:r>
            <a:r>
              <a:rPr lang="es-CL" sz="1000" b="0" dirty="0" err="1">
                <a:latin typeface="Calibri" panose="020F0502020204030204" pitchFamily="34" charset="0"/>
                <a:cs typeface="Calibri" panose="020F0502020204030204" pitchFamily="34" charset="0"/>
              </a:rPr>
              <a:t>Iser</a:t>
            </a:r>
            <a:r>
              <a:rPr lang="es-CL" sz="1000" b="0" dirty="0">
                <a:latin typeface="Calibri" panose="020F0502020204030204" pitchFamily="34" charset="0"/>
                <a:cs typeface="Calibri" panose="020F0502020204030204" pitchFamily="34" charset="0"/>
              </a:rPr>
              <a:t> </a:t>
            </a:r>
            <a:r>
              <a:rPr lang="es-CL" sz="1000" b="0" dirty="0" err="1">
                <a:latin typeface="Calibri" panose="020F0502020204030204" pitchFamily="34" charset="0"/>
                <a:cs typeface="Calibri" panose="020F0502020204030204" pitchFamily="34" charset="0"/>
              </a:rPr>
              <a:t>Settings</a:t>
            </a:r>
            <a:r>
              <a:rPr lang="es-CL" sz="1000" b="0" dirty="0">
                <a:latin typeface="Calibri" panose="020F0502020204030204" pitchFamily="34" charset="0"/>
                <a:cs typeface="Calibri" panose="020F0502020204030204" pitchFamily="34" charset="0"/>
              </a:rPr>
              <a:t>).</a:t>
            </a:r>
            <a:endParaRPr lang="es-CL" sz="1000" b="1" dirty="0">
              <a:latin typeface="Calibri" panose="020F0502020204030204" pitchFamily="34" charset="0"/>
              <a:cs typeface="Calibri" panose="020F0502020204030204" pitchFamily="34" charset="0"/>
            </a:endParaRPr>
          </a:p>
          <a:p>
            <a:pPr marL="0" indent="0">
              <a:buNone/>
            </a:pPr>
            <a:endParaRPr lang="es-CL" sz="1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827735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buNone/>
            </a:pPr>
            <a:r>
              <a:rPr lang="es-CL" sz="1200" b="1" dirty="0">
                <a:latin typeface="Calibri" panose="020F0502020204030204" pitchFamily="34" charset="0"/>
                <a:cs typeface="Calibri" panose="020F0502020204030204" pitchFamily="34" charset="0"/>
              </a:rPr>
              <a:t>Tareas Previas en Oracle Cloud </a:t>
            </a:r>
          </a:p>
          <a:p>
            <a:pPr marL="0" indent="0">
              <a:buNone/>
            </a:pPr>
            <a:r>
              <a:rPr lang="es-CL" sz="1200" b="1" dirty="0">
                <a:latin typeface="Calibri" panose="020F0502020204030204" pitchFamily="34" charset="0"/>
                <a:cs typeface="Calibri" panose="020F0502020204030204" pitchFamily="34" charset="0"/>
              </a:rPr>
              <a:t>17.-</a:t>
            </a:r>
            <a:r>
              <a:rPr lang="es-CL" sz="1200" b="0" dirty="0">
                <a:latin typeface="Calibri" panose="020F0502020204030204" pitchFamily="34" charset="0"/>
                <a:cs typeface="Calibri" panose="020F0502020204030204" pitchFamily="34" charset="0"/>
              </a:rPr>
              <a:t> Se debe generar entonces un </a:t>
            </a:r>
            <a:r>
              <a:rPr lang="es-CL" sz="1200" b="0" dirty="0" err="1">
                <a:latin typeface="Calibri" panose="020F0502020204030204" pitchFamily="34" charset="0"/>
                <a:cs typeface="Calibri" panose="020F0502020204030204" pitchFamily="34" charset="0"/>
              </a:rPr>
              <a:t>Tocken</a:t>
            </a:r>
            <a:r>
              <a:rPr lang="es-CL" sz="1200" b="0" dirty="0">
                <a:latin typeface="Calibri" panose="020F0502020204030204" pitchFamily="34" charset="0"/>
                <a:cs typeface="Calibri" panose="020F0502020204030204" pitchFamily="34" charset="0"/>
              </a:rPr>
              <a:t>.</a:t>
            </a:r>
          </a:p>
          <a:p>
            <a:pPr marL="0" indent="0">
              <a:buNone/>
            </a:pPr>
            <a:r>
              <a:rPr lang="es-CL" sz="1200" b="1" dirty="0">
                <a:latin typeface="Calibri" panose="020F0502020204030204" pitchFamily="34" charset="0"/>
                <a:cs typeface="Calibri" panose="020F0502020204030204" pitchFamily="34" charset="0"/>
              </a:rPr>
              <a:t>18.-</a:t>
            </a:r>
            <a:r>
              <a:rPr lang="es-CL" sz="1200" b="0" dirty="0">
                <a:latin typeface="Calibri" panose="020F0502020204030204" pitchFamily="34" charset="0"/>
                <a:cs typeface="Calibri" panose="020F0502020204030204" pitchFamily="34" charset="0"/>
              </a:rPr>
              <a:t> Al </a:t>
            </a:r>
            <a:r>
              <a:rPr lang="es-CL" sz="1200" b="0" dirty="0" err="1">
                <a:latin typeface="Calibri" panose="020F0502020204030204" pitchFamily="34" charset="0"/>
                <a:cs typeface="Calibri" panose="020F0502020204030204" pitchFamily="34" charset="0"/>
              </a:rPr>
              <a:t>Tocken</a:t>
            </a:r>
            <a:r>
              <a:rPr lang="es-CL" sz="1200" b="0" dirty="0">
                <a:latin typeface="Calibri" panose="020F0502020204030204" pitchFamily="34" charset="0"/>
                <a:cs typeface="Calibri" panose="020F0502020204030204" pitchFamily="34" charset="0"/>
              </a:rPr>
              <a:t> se le debe asignar un nombre (en el ejemplo se creó con el mismo nombre del </a:t>
            </a:r>
            <a:r>
              <a:rPr lang="es-CL" sz="1200" b="0" dirty="0" err="1">
                <a:latin typeface="Calibri" panose="020F0502020204030204" pitchFamily="34" charset="0"/>
                <a:cs typeface="Calibri" panose="020F0502020204030204" pitchFamily="34" charset="0"/>
              </a:rPr>
              <a:t>Bucket</a:t>
            </a:r>
            <a:r>
              <a:rPr lang="es-CL" sz="1200" b="0" dirty="0">
                <a:latin typeface="Calibri" panose="020F0502020204030204" pitchFamily="34" charset="0"/>
                <a:cs typeface="Calibri" panose="020F0502020204030204" pitchFamily="34" charset="0"/>
              </a:rPr>
              <a:t>) y dar </a:t>
            </a:r>
            <a:r>
              <a:rPr lang="es-CL" sz="1200" b="0" dirty="0" err="1">
                <a:latin typeface="Calibri" panose="020F0502020204030204" pitchFamily="34" charset="0"/>
                <a:cs typeface="Calibri" panose="020F0502020204030204" pitchFamily="34" charset="0"/>
              </a:rPr>
              <a:t>click</a:t>
            </a:r>
            <a:r>
              <a:rPr lang="es-CL" sz="1200" b="0" dirty="0">
                <a:latin typeface="Calibri" panose="020F0502020204030204" pitchFamily="34" charset="0"/>
                <a:cs typeface="Calibri" panose="020F0502020204030204" pitchFamily="34" charset="0"/>
              </a:rPr>
              <a:t> en el botón para Generar el </a:t>
            </a:r>
            <a:r>
              <a:rPr lang="es-CL" sz="1200" b="0" dirty="0" err="1">
                <a:latin typeface="Calibri" panose="020F0502020204030204" pitchFamily="34" charset="0"/>
                <a:cs typeface="Calibri" panose="020F0502020204030204" pitchFamily="34" charset="0"/>
              </a:rPr>
              <a:t>Tocken</a:t>
            </a:r>
            <a:r>
              <a:rPr lang="es-CL" sz="1200" b="0" dirty="0">
                <a:latin typeface="Calibri" panose="020F0502020204030204" pitchFamily="34" charset="0"/>
                <a:cs typeface="Calibri" panose="020F0502020204030204" pitchFamily="34" charset="0"/>
              </a:rPr>
              <a:t>.</a:t>
            </a:r>
          </a:p>
          <a:p>
            <a:pPr marL="0" indent="0">
              <a:buNone/>
            </a:pPr>
            <a:r>
              <a:rPr lang="es-CL" sz="1200" b="1" dirty="0">
                <a:latin typeface="Calibri" panose="020F0502020204030204" pitchFamily="34" charset="0"/>
                <a:cs typeface="Calibri" panose="020F0502020204030204" pitchFamily="34" charset="0"/>
              </a:rPr>
              <a:t>19.-</a:t>
            </a:r>
            <a:r>
              <a:rPr lang="es-CL" sz="1200" b="0" dirty="0">
                <a:latin typeface="Calibri" panose="020F0502020204030204" pitchFamily="34" charset="0"/>
                <a:cs typeface="Calibri" panose="020F0502020204030204" pitchFamily="34" charset="0"/>
              </a:rPr>
              <a:t> Cuando se genera el </a:t>
            </a:r>
            <a:r>
              <a:rPr lang="es-CL" sz="1200" b="0" dirty="0" err="1">
                <a:latin typeface="Calibri" panose="020F0502020204030204" pitchFamily="34" charset="0"/>
                <a:cs typeface="Calibri" panose="020F0502020204030204" pitchFamily="34" charset="0"/>
              </a:rPr>
              <a:t>Tocken</a:t>
            </a:r>
            <a:r>
              <a:rPr lang="es-CL" sz="1200" b="0" dirty="0">
                <a:latin typeface="Calibri" panose="020F0502020204030204" pitchFamily="34" charset="0"/>
                <a:cs typeface="Calibri" panose="020F0502020204030204" pitchFamily="34" charset="0"/>
              </a:rPr>
              <a:t> se debe guardar </a:t>
            </a:r>
            <a:r>
              <a:rPr lang="es-CL" sz="1800" dirty="0">
                <a:effectLst/>
                <a:latin typeface="Calibri" panose="020F0502020204030204" pitchFamily="34" charset="0"/>
                <a:ea typeface="Calibri" panose="020F0502020204030204" pitchFamily="34" charset="0"/>
                <a:cs typeface="Times New Roman" panose="02020603050405020304" pitchFamily="18" charset="0"/>
              </a:rPr>
              <a:t>su clave ya que será usado cuando se cree el nexo entre la base de datos y la nube en donde se encuentran lo archivos que necesitamos usar. </a:t>
            </a:r>
            <a:endParaRPr lang="es-CL" sz="1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153325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buNone/>
            </a:pPr>
            <a:r>
              <a:rPr lang="es-CL" sz="1200" b="1" dirty="0">
                <a:solidFill>
                  <a:prstClr val="white"/>
                </a:solidFill>
                <a:latin typeface="Calibri"/>
              </a:rPr>
              <a:t>Usando los Archivos </a:t>
            </a:r>
            <a:r>
              <a:rPr lang="es-CL" sz="1200" b="1" dirty="0" err="1">
                <a:solidFill>
                  <a:prstClr val="white"/>
                </a:solidFill>
                <a:latin typeface="Calibri"/>
              </a:rPr>
              <a:t>LOBs</a:t>
            </a:r>
            <a:r>
              <a:rPr lang="es-CL" sz="1200" b="1" dirty="0">
                <a:solidFill>
                  <a:prstClr val="white"/>
                </a:solidFill>
                <a:latin typeface="Calibri"/>
              </a:rPr>
              <a:t> Almacenados en Cloud </a:t>
            </a:r>
            <a:endParaRPr lang="es-CL" sz="1200" b="1" dirty="0">
              <a:latin typeface="Calibri" panose="020F0502020204030204" pitchFamily="34" charset="0"/>
              <a:cs typeface="Calibri" panose="020F0502020204030204" pitchFamily="34" charset="0"/>
            </a:endParaRPr>
          </a:p>
          <a:p>
            <a:pPr marL="0" indent="0">
              <a:buFont typeface="Arial" panose="020B0604020202020204" pitchFamily="34" charset="0"/>
              <a:buNone/>
            </a:pPr>
            <a:r>
              <a:rPr lang="es-CL" sz="1200" b="0" dirty="0">
                <a:latin typeface="Calibri" panose="020F0502020204030204" pitchFamily="34" charset="0"/>
                <a:cs typeface="Calibri" panose="020F0502020204030204" pitchFamily="34" charset="0"/>
              </a:rPr>
              <a:t>Una vez que se han realizado todos los pasos en Oracle Cloud estamos en condiciones de usar los archivos en bloques PL/SQL. Para esto como usuario ADMIN se deben realizar los siguientes pasos previos en la Base de Datos Cloud:</a:t>
            </a:r>
          </a:p>
          <a:p>
            <a:pPr marL="0" indent="0">
              <a:buFont typeface="Arial" panose="020B0604020202020204" pitchFamily="34" charset="0"/>
              <a:buNone/>
            </a:pPr>
            <a:r>
              <a:rPr lang="es-CL" sz="1200" b="1" dirty="0">
                <a:latin typeface="Calibri" panose="020F0502020204030204" pitchFamily="34" charset="0"/>
                <a:cs typeface="Calibri" panose="020F0502020204030204" pitchFamily="34" charset="0"/>
              </a:rPr>
              <a:t>1.-</a:t>
            </a:r>
            <a:r>
              <a:rPr lang="es-CL" sz="1200" b="0" dirty="0">
                <a:latin typeface="Calibri" panose="020F0502020204030204" pitchFamily="34" charset="0"/>
                <a:cs typeface="Calibri" panose="020F0502020204030204" pitchFamily="34" charset="0"/>
              </a:rPr>
              <a:t> Almacenar las credenciales del Servicio Cloud en la </a:t>
            </a:r>
            <a:r>
              <a:rPr lang="es-CL" sz="1200" b="0" dirty="0" err="1">
                <a:latin typeface="Calibri" panose="020F0502020204030204" pitchFamily="34" charset="0"/>
                <a:cs typeface="Calibri" panose="020F0502020204030204" pitchFamily="34" charset="0"/>
              </a:rPr>
              <a:t>Autonomous</a:t>
            </a:r>
            <a:r>
              <a:rPr lang="es-CL" sz="1200" b="0" dirty="0">
                <a:latin typeface="Calibri" panose="020F0502020204030204" pitchFamily="34" charset="0"/>
                <a:cs typeface="Calibri" panose="020F0502020204030204" pitchFamily="34" charset="0"/>
              </a:rPr>
              <a:t> </a:t>
            </a:r>
            <a:r>
              <a:rPr lang="es-CL" sz="1200" b="0" dirty="0" err="1">
                <a:latin typeface="Calibri" panose="020F0502020204030204" pitchFamily="34" charset="0"/>
                <a:cs typeface="Calibri" panose="020F0502020204030204" pitchFamily="34" charset="0"/>
              </a:rPr>
              <a:t>Database</a:t>
            </a:r>
            <a:r>
              <a:rPr lang="es-CL" sz="1200" b="0" dirty="0">
                <a:latin typeface="Calibri" panose="020F0502020204030204" pitchFamily="34" charset="0"/>
                <a:cs typeface="Calibri" panose="020F0502020204030204" pitchFamily="34" charset="0"/>
              </a:rPr>
              <a:t>. Para esto se debe usar el Procedimiento CREATE_CREDENTIAL del </a:t>
            </a:r>
            <a:r>
              <a:rPr lang="es-CL" sz="1200" b="0" dirty="0" err="1">
                <a:latin typeface="Calibri" panose="020F0502020204030204" pitchFamily="34" charset="0"/>
                <a:cs typeface="Calibri" panose="020F0502020204030204" pitchFamily="34" charset="0"/>
              </a:rPr>
              <a:t>Package</a:t>
            </a:r>
            <a:r>
              <a:rPr lang="es-CL" sz="1200" b="0" dirty="0">
                <a:latin typeface="Calibri" panose="020F0502020204030204" pitchFamily="34" charset="0"/>
                <a:cs typeface="Calibri" panose="020F0502020204030204" pitchFamily="34" charset="0"/>
              </a:rPr>
              <a:t> DBMS_CLOUD:</a:t>
            </a:r>
          </a:p>
          <a:p>
            <a:pPr marL="628650" lvl="1" indent="-171450">
              <a:buFont typeface="Arial" panose="020B0604020202020204" pitchFamily="34" charset="0"/>
              <a:buChar char="•"/>
            </a:pPr>
            <a:r>
              <a:rPr lang="es-CL" sz="1200" b="1" dirty="0" err="1">
                <a:latin typeface="Calibri" panose="020F0502020204030204" pitchFamily="34" charset="0"/>
                <a:cs typeface="Calibri" panose="020F0502020204030204" pitchFamily="34" charset="0"/>
              </a:rPr>
              <a:t>credential_cloud</a:t>
            </a:r>
            <a:r>
              <a:rPr lang="es-CL" sz="1200" b="1" dirty="0">
                <a:latin typeface="Calibri" panose="020F0502020204030204" pitchFamily="34" charset="0"/>
                <a:cs typeface="Calibri" panose="020F0502020204030204" pitchFamily="34" charset="0"/>
              </a:rPr>
              <a:t>: </a:t>
            </a:r>
            <a:r>
              <a:rPr lang="es-CL" sz="1200" b="0" dirty="0">
                <a:latin typeface="Calibri" panose="020F0502020204030204" pitchFamily="34" charset="0"/>
                <a:cs typeface="Calibri" panose="020F0502020204030204" pitchFamily="34" charset="0"/>
              </a:rPr>
              <a:t>indica el nombre que se le asignará a la </a:t>
            </a:r>
            <a:r>
              <a:rPr lang="es-CL" sz="1200" b="0" dirty="0" err="1">
                <a:latin typeface="Calibri" panose="020F0502020204030204" pitchFamily="34" charset="0"/>
                <a:cs typeface="Calibri" panose="020F0502020204030204" pitchFamily="34" charset="0"/>
              </a:rPr>
              <a:t>creadencial</a:t>
            </a:r>
            <a:r>
              <a:rPr lang="es-CL" sz="1200" b="0" dirty="0">
                <a:latin typeface="Calibri" panose="020F0502020204030204" pitchFamily="34" charset="0"/>
                <a:cs typeface="Calibri" panose="020F0502020204030204" pitchFamily="34" charset="0"/>
              </a:rPr>
              <a:t> y que se almacenará en la base de datos. En el ejemplo, el nombre de la credencial es CRED_BLOB.</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CL" sz="1200" b="1" dirty="0" err="1">
                <a:latin typeface="Calibri" panose="020F0502020204030204" pitchFamily="34" charset="0"/>
                <a:cs typeface="Calibri" panose="020F0502020204030204" pitchFamily="34" charset="0"/>
              </a:rPr>
              <a:t>username</a:t>
            </a:r>
            <a:r>
              <a:rPr lang="es-CL" sz="1200" b="1" dirty="0">
                <a:latin typeface="Calibri" panose="020F0502020204030204" pitchFamily="34" charset="0"/>
                <a:cs typeface="Calibri" panose="020F0502020204030204" pitchFamily="34" charset="0"/>
              </a:rPr>
              <a:t>: </a:t>
            </a:r>
            <a:r>
              <a:rPr lang="es-CL" sz="1200" b="0" dirty="0">
                <a:latin typeface="Calibri" panose="020F0502020204030204" pitchFamily="34" charset="0"/>
                <a:cs typeface="Calibri" panose="020F0502020204030204" pitchFamily="34" charset="0"/>
              </a:rPr>
              <a:t>es la identificación de nuestro S</a:t>
            </a:r>
            <a:r>
              <a:rPr lang="es-CL" sz="1800" dirty="0">
                <a:effectLst/>
                <a:latin typeface="Calibri" panose="020F0502020204030204" pitchFamily="34" charset="0"/>
                <a:ea typeface="Calibri" panose="020F0502020204030204" pitchFamily="34" charset="0"/>
                <a:cs typeface="Times New Roman" panose="02020603050405020304" pitchFamily="18" charset="0"/>
              </a:rPr>
              <a:t>ervicio Cloud. En el ejemplo es </a:t>
            </a:r>
            <a:r>
              <a:rPr kumimoji="0" lang="en-US" sz="1800" b="0" i="0" u="none" strike="noStrike" kern="1200" cap="none" spc="0" normalizeH="0" baseline="0" noProof="0" dirty="0">
                <a:ln>
                  <a:noFill/>
                </a:ln>
                <a:solidFill>
                  <a:srgbClr val="C00000"/>
                </a:solidFill>
                <a:effectLst/>
                <a:uLnTx/>
                <a:uFillTx/>
                <a:latin typeface="Calibri"/>
                <a:ea typeface="+mn-ea"/>
                <a:cs typeface="Arial" charset="0"/>
              </a:rPr>
              <a:t>oracleidentitycloudservice/ale.gajardo@profesor.duoc.cl</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kumimoji="0" lang="en-US" sz="1800" b="1" i="0" u="none" strike="noStrike" kern="1200" cap="none" spc="0" normalizeH="0" baseline="0" noProof="0" dirty="0">
                <a:ln>
                  <a:noFill/>
                </a:ln>
                <a:solidFill>
                  <a:srgbClr val="C00000"/>
                </a:solidFill>
                <a:effectLst/>
                <a:uLnTx/>
                <a:uFillTx/>
                <a:latin typeface="Calibri"/>
                <a:ea typeface="+mn-ea"/>
                <a:cs typeface="Arial" charset="0"/>
              </a:rPr>
              <a:t>password:</a:t>
            </a:r>
            <a:r>
              <a:rPr kumimoji="0" lang="en-US" sz="1800" b="0" i="0" u="none" strike="noStrike" kern="1200" cap="none" spc="0" normalizeH="0" baseline="0" noProof="0" dirty="0">
                <a:ln>
                  <a:noFill/>
                </a:ln>
                <a:solidFill>
                  <a:srgbClr val="C00000"/>
                </a:solidFill>
                <a:effectLst/>
                <a:uLnTx/>
                <a:uFillTx/>
                <a:latin typeface="Calibri"/>
                <a:ea typeface="+mn-ea"/>
                <a:cs typeface="Arial" charset="0"/>
              </a:rPr>
              <a:t> </a:t>
            </a:r>
            <a:r>
              <a:rPr kumimoji="0" lang="en-US" sz="1800" b="0" i="0" u="none" strike="noStrike" kern="1200" cap="none" spc="0" normalizeH="0" baseline="0" noProof="0" dirty="0" err="1">
                <a:ln>
                  <a:noFill/>
                </a:ln>
                <a:solidFill>
                  <a:srgbClr val="C00000"/>
                </a:solidFill>
                <a:effectLst/>
                <a:uLnTx/>
                <a:uFillTx/>
                <a:latin typeface="Calibri"/>
                <a:ea typeface="+mn-ea"/>
                <a:cs typeface="Arial" charset="0"/>
              </a:rPr>
              <a:t>corresponde</a:t>
            </a:r>
            <a:r>
              <a:rPr kumimoji="0" lang="en-US" sz="1800" b="0" i="0" u="none" strike="noStrike" kern="1200" cap="none" spc="0" normalizeH="0" baseline="0" noProof="0" dirty="0">
                <a:ln>
                  <a:noFill/>
                </a:ln>
                <a:solidFill>
                  <a:srgbClr val="C00000"/>
                </a:solidFill>
                <a:effectLst/>
                <a:uLnTx/>
                <a:uFillTx/>
                <a:latin typeface="Calibri"/>
                <a:ea typeface="+mn-ea"/>
                <a:cs typeface="Arial" charset="0"/>
              </a:rPr>
              <a:t> a la </a:t>
            </a:r>
            <a:r>
              <a:rPr lang="es-CL" sz="1800" dirty="0" err="1">
                <a:effectLst/>
                <a:latin typeface="Calibri" panose="020F0502020204030204" pitchFamily="34" charset="0"/>
                <a:ea typeface="Calibri" panose="020F0502020204030204" pitchFamily="34" charset="0"/>
                <a:cs typeface="Times New Roman" panose="02020603050405020304" pitchFamily="18" charset="0"/>
              </a:rPr>
              <a:t>password</a:t>
            </a:r>
            <a:r>
              <a:rPr lang="es-CL" sz="1800" dirty="0">
                <a:effectLst/>
                <a:latin typeface="Calibri" panose="020F0502020204030204" pitchFamily="34" charset="0"/>
                <a:ea typeface="Calibri" panose="020F0502020204030204" pitchFamily="34" charset="0"/>
                <a:cs typeface="Times New Roman" panose="02020603050405020304" pitchFamily="18" charset="0"/>
              </a:rPr>
              <a:t> del token que se creó en la nube.</a:t>
            </a:r>
            <a:endParaRPr lang="es-CL" sz="1200" b="0" dirty="0">
              <a:latin typeface="Calibri" panose="020F0502020204030204" pitchFamily="34" charset="0"/>
              <a:cs typeface="Calibri" panose="020F0502020204030204" pitchFamily="34" charset="0"/>
            </a:endParaRPr>
          </a:p>
          <a:p>
            <a:pPr marL="0" indent="0">
              <a:buFont typeface="Arial" panose="020B0604020202020204" pitchFamily="34" charset="0"/>
              <a:buNone/>
            </a:pPr>
            <a:r>
              <a:rPr lang="es-CL" sz="1200" b="1" dirty="0">
                <a:latin typeface="Calibri" panose="020F0502020204030204" pitchFamily="34" charset="0"/>
                <a:cs typeface="Calibri" panose="020F0502020204030204" pitchFamily="34" charset="0"/>
              </a:rPr>
              <a:t>2.- </a:t>
            </a:r>
            <a:r>
              <a:rPr lang="es-CL" sz="1200" b="0" dirty="0">
                <a:latin typeface="Calibri" panose="020F0502020204030204" pitchFamily="34" charset="0"/>
                <a:cs typeface="Calibri" panose="020F0502020204030204" pitchFamily="34" charset="0"/>
              </a:rPr>
              <a:t>Crear un objeto Directorio en la </a:t>
            </a:r>
            <a:r>
              <a:rPr lang="es-CL" sz="1200" b="0" dirty="0" err="1">
                <a:latin typeface="Calibri" panose="020F0502020204030204" pitchFamily="34" charset="0"/>
                <a:cs typeface="Calibri" panose="020F0502020204030204" pitchFamily="34" charset="0"/>
              </a:rPr>
              <a:t>Autonomous</a:t>
            </a:r>
            <a:r>
              <a:rPr lang="es-CL" sz="1200" b="0" dirty="0">
                <a:latin typeface="Calibri" panose="020F0502020204030204" pitchFamily="34" charset="0"/>
                <a:cs typeface="Calibri" panose="020F0502020204030204" pitchFamily="34" charset="0"/>
              </a:rPr>
              <a:t> </a:t>
            </a:r>
            <a:r>
              <a:rPr lang="es-CL" sz="1200" b="0" dirty="0" err="1">
                <a:latin typeface="Calibri" panose="020F0502020204030204" pitchFamily="34" charset="0"/>
                <a:cs typeface="Calibri" panose="020F0502020204030204" pitchFamily="34" charset="0"/>
              </a:rPr>
              <a:t>Database</a:t>
            </a:r>
            <a:r>
              <a:rPr lang="es-CL" sz="1200" b="0" dirty="0">
                <a:latin typeface="Calibri" panose="020F0502020204030204" pitchFamily="34" charset="0"/>
                <a:cs typeface="Calibri" panose="020F0502020204030204" pitchFamily="34" charset="0"/>
              </a:rPr>
              <a:t> y dar los privilegios al (o los) usuario(s) que trabajarán con ese objeto Directorio.</a:t>
            </a:r>
            <a:endParaRPr lang="es-CL" sz="1200" b="0" baseline="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s-CL" sz="1200" b="1" dirty="0">
                <a:latin typeface="Calibri" panose="020F0502020204030204" pitchFamily="34" charset="0"/>
                <a:cs typeface="Calibri" panose="020F0502020204030204" pitchFamily="34" charset="0"/>
              </a:rPr>
              <a:t>3.-</a:t>
            </a:r>
            <a:r>
              <a:rPr lang="es-CL" sz="1200" b="0" dirty="0">
                <a:latin typeface="Calibri" panose="020F0502020204030204" pitchFamily="34" charset="0"/>
                <a:cs typeface="Calibri" panose="020F0502020204030204" pitchFamily="34" charset="0"/>
              </a:rPr>
              <a:t> Hacer que desde el Objeto Directorio creado en la Base de Datos se pueden leer los archivos que se encuentran almacenados en nuestra nube. Para esto se debe usar el programa GET_OBJECT del </a:t>
            </a:r>
            <a:r>
              <a:rPr lang="es-CL" sz="1200" b="0" dirty="0" err="1">
                <a:latin typeface="Calibri" panose="020F0502020204030204" pitchFamily="34" charset="0"/>
                <a:cs typeface="Calibri" panose="020F0502020204030204" pitchFamily="34" charset="0"/>
              </a:rPr>
              <a:t>package</a:t>
            </a:r>
            <a:r>
              <a:rPr lang="es-CL" sz="1200" b="0" dirty="0">
                <a:latin typeface="Calibri" panose="020F0502020204030204" pitchFamily="34" charset="0"/>
                <a:cs typeface="Calibri" panose="020F0502020204030204" pitchFamily="34" charset="0"/>
              </a:rPr>
              <a:t> DBMS_CLOUD:</a:t>
            </a:r>
          </a:p>
          <a:p>
            <a:pPr marL="628650" lvl="1" indent="-171450">
              <a:buFont typeface="Arial" panose="020B0604020202020204" pitchFamily="34" charset="0"/>
              <a:buChar char="•"/>
            </a:pPr>
            <a:r>
              <a:rPr lang="es-CL" sz="1200" b="1" dirty="0" err="1">
                <a:latin typeface="Calibri" panose="020F0502020204030204" pitchFamily="34" charset="0"/>
                <a:cs typeface="Calibri" panose="020F0502020204030204" pitchFamily="34" charset="0"/>
              </a:rPr>
              <a:t>credential_name</a:t>
            </a:r>
            <a:r>
              <a:rPr lang="es-CL" sz="1200" b="1" dirty="0">
                <a:latin typeface="Calibri" panose="020F0502020204030204" pitchFamily="34" charset="0"/>
                <a:cs typeface="Calibri" panose="020F0502020204030204" pitchFamily="34" charset="0"/>
              </a:rPr>
              <a:t>: </a:t>
            </a:r>
            <a:r>
              <a:rPr lang="es-CL" sz="1200" b="0" dirty="0">
                <a:latin typeface="Calibri" panose="020F0502020204030204" pitchFamily="34" charset="0"/>
                <a:cs typeface="Calibri" panose="020F0502020204030204" pitchFamily="34" charset="0"/>
              </a:rPr>
              <a:t>es el nombre de la credencial creada en la Base de Datos. En el ejemplo la credencia es CRED_BLOB (creada en punto 1).</a:t>
            </a:r>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CL" sz="1200" b="1" dirty="0" err="1">
                <a:latin typeface="Calibri" panose="020F0502020204030204" pitchFamily="34" charset="0"/>
                <a:cs typeface="Calibri" panose="020F0502020204030204" pitchFamily="34" charset="0"/>
              </a:rPr>
              <a:t>object_uri</a:t>
            </a:r>
            <a:r>
              <a:rPr lang="es-CL" sz="1200" b="1" dirty="0">
                <a:latin typeface="Calibri" panose="020F0502020204030204" pitchFamily="34" charset="0"/>
                <a:cs typeface="Calibri" panose="020F0502020204030204" pitchFamily="34" charset="0"/>
              </a:rPr>
              <a:t>: </a:t>
            </a:r>
            <a:r>
              <a:rPr lang="es-CL" sz="1200" b="0" dirty="0">
                <a:latin typeface="Calibri" panose="020F0502020204030204" pitchFamily="34" charset="0"/>
                <a:cs typeface="Calibri" panose="020F0502020204030204" pitchFamily="34" charset="0"/>
              </a:rPr>
              <a:t>es la URL en la que se encuentra el o los archivos que almacenamos en la nube. Por cada archivo se debe realizar este punto.</a:t>
            </a:r>
            <a:endParaRPr kumimoji="0" lang="en-US" sz="1800" b="0" i="0" u="none" strike="noStrike" kern="1200" cap="none" spc="0" normalizeH="0" baseline="0" noProof="0" dirty="0">
              <a:ln>
                <a:noFill/>
              </a:ln>
              <a:solidFill>
                <a:srgbClr val="C00000"/>
              </a:solidFill>
              <a:effectLst/>
              <a:uLnTx/>
              <a:uFillTx/>
              <a:latin typeface="Calibri"/>
              <a:ea typeface="+mn-ea"/>
              <a:cs typeface="Arial" charset="0"/>
            </a:endParaRPr>
          </a:p>
          <a:p>
            <a:pPr marL="628650" marR="0" lvl="1"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kumimoji="0" lang="en-US" sz="1800" b="1" i="0" u="none" strike="noStrike" kern="1200" cap="none" spc="0" normalizeH="0" baseline="0" noProof="0" dirty="0" err="1">
                <a:ln>
                  <a:noFill/>
                </a:ln>
                <a:solidFill>
                  <a:prstClr val="black"/>
                </a:solidFill>
                <a:effectLst/>
                <a:uLnTx/>
                <a:uFillTx/>
                <a:latin typeface="Calibri"/>
                <a:ea typeface="+mn-ea"/>
                <a:cs typeface="Arial" charset="0"/>
              </a:rPr>
              <a:t>directory_name</a:t>
            </a:r>
            <a:r>
              <a:rPr kumimoji="0" lang="en-US" sz="1800" b="1" i="0" u="none" strike="noStrike" kern="1200" cap="none" spc="0" normalizeH="0" baseline="0" noProof="0" dirty="0">
                <a:ln>
                  <a:noFill/>
                </a:ln>
                <a:solidFill>
                  <a:srgbClr val="C00000"/>
                </a:solidFill>
                <a:effectLst/>
                <a:uLnTx/>
                <a:uFillTx/>
                <a:latin typeface="Calibri"/>
                <a:ea typeface="+mn-ea"/>
                <a:cs typeface="Arial" charset="0"/>
              </a:rPr>
              <a:t>:</a:t>
            </a:r>
            <a:r>
              <a:rPr kumimoji="0" lang="en-US" sz="1800" b="0" i="0" u="none" strike="noStrike" kern="1200" cap="none" spc="0" normalizeH="0" baseline="0" noProof="0" dirty="0">
                <a:ln>
                  <a:noFill/>
                </a:ln>
                <a:solidFill>
                  <a:srgbClr val="C00000"/>
                </a:solidFill>
                <a:effectLst/>
                <a:uLnTx/>
                <a:uFillTx/>
                <a:latin typeface="Calibri"/>
                <a:ea typeface="+mn-ea"/>
                <a:cs typeface="Arial" charset="0"/>
              </a:rPr>
              <a:t> </a:t>
            </a:r>
            <a:r>
              <a:rPr kumimoji="0" lang="es-CL" sz="1800" b="0" i="0" u="none" strike="noStrike" kern="1200" cap="none" spc="0" normalizeH="0" baseline="0" noProof="0" dirty="0">
                <a:ln>
                  <a:noFill/>
                </a:ln>
                <a:solidFill>
                  <a:srgbClr val="C00000"/>
                </a:solidFill>
                <a:effectLst/>
                <a:uLnTx/>
                <a:uFillTx/>
                <a:latin typeface="Calibri"/>
                <a:ea typeface="+mn-ea"/>
                <a:cs typeface="Arial" charset="0"/>
              </a:rPr>
              <a:t>es el nombre del objeto directorio que se creó en la Base de Datos y que a través de él se leerán los archivos almacenados en nuestra nube.</a:t>
            </a:r>
            <a:endParaRPr lang="es-CL"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028711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buNone/>
            </a:pPr>
            <a:r>
              <a:rPr lang="es-CL" sz="1200" b="1" dirty="0">
                <a:solidFill>
                  <a:prstClr val="white"/>
                </a:solidFill>
                <a:latin typeface="Calibri"/>
              </a:rPr>
              <a:t>Usando los Archivos </a:t>
            </a:r>
            <a:r>
              <a:rPr lang="es-CL" sz="1200" b="1" dirty="0" err="1">
                <a:solidFill>
                  <a:prstClr val="white"/>
                </a:solidFill>
                <a:latin typeface="Calibri"/>
              </a:rPr>
              <a:t>LOBs</a:t>
            </a:r>
            <a:r>
              <a:rPr lang="es-CL" sz="1200" b="1" dirty="0">
                <a:solidFill>
                  <a:prstClr val="white"/>
                </a:solidFill>
                <a:latin typeface="Calibri"/>
              </a:rPr>
              <a:t> Almacenados en Cloud</a:t>
            </a:r>
            <a:endParaRPr lang="es-CL" sz="1200" b="1" dirty="0">
              <a:latin typeface="Calibri" panose="020F0502020204030204" pitchFamily="34" charset="0"/>
              <a:cs typeface="Calibri" panose="020F0502020204030204" pitchFamily="34" charset="0"/>
            </a:endParaRPr>
          </a:p>
          <a:p>
            <a:pPr marL="0" indent="0">
              <a:buNone/>
            </a:pPr>
            <a:r>
              <a:rPr lang="es-CL" sz="1200" b="1" dirty="0">
                <a:latin typeface="Calibri" panose="020F0502020204030204" pitchFamily="34" charset="0"/>
                <a:cs typeface="Calibri" panose="020F0502020204030204" pitchFamily="34" charset="0"/>
              </a:rPr>
              <a:t>4.- </a:t>
            </a:r>
            <a:r>
              <a:rPr lang="es-CL" sz="1200" b="0" dirty="0">
                <a:latin typeface="Calibri" panose="020F0502020204030204" pitchFamily="34" charset="0"/>
                <a:cs typeface="Calibri" panose="020F0502020204030204" pitchFamily="34" charset="0"/>
              </a:rPr>
              <a:t>En el ejemplo se crea la tabla CLIENTE con la columna foto de tipo BLOB. Se pobla la tabla con los códigos de cliente 1 y 2.</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CL" sz="1200" b="1" dirty="0">
                <a:latin typeface="Calibri" panose="020F0502020204030204" pitchFamily="34" charset="0"/>
                <a:cs typeface="Calibri" panose="020F0502020204030204" pitchFamily="34" charset="0"/>
              </a:rPr>
              <a:t>6.- </a:t>
            </a:r>
            <a:r>
              <a:rPr lang="es-CL" sz="1200" b="0" dirty="0">
                <a:latin typeface="Calibri" panose="020F0502020204030204" pitchFamily="34" charset="0"/>
                <a:cs typeface="Calibri" panose="020F0502020204030204" pitchFamily="34" charset="0"/>
              </a:rPr>
              <a:t>En el ejemplo se crea la tabla CLIENTE_2 con la columna foto de tipo BFILE. Se pobla la tabla con los códigos de cliente 1 y 2.</a:t>
            </a:r>
          </a:p>
          <a:p>
            <a:pPr marL="0" indent="0">
              <a:buNone/>
            </a:pPr>
            <a:endParaRPr lang="es-CL"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043059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buNone/>
            </a:pPr>
            <a:r>
              <a:rPr lang="es-CL" sz="1200" b="1" dirty="0">
                <a:solidFill>
                  <a:prstClr val="white"/>
                </a:solidFill>
                <a:latin typeface="Calibri"/>
              </a:rPr>
              <a:t>Usando los Archivos </a:t>
            </a:r>
            <a:r>
              <a:rPr lang="es-CL" sz="1200" b="1" dirty="0" err="1">
                <a:solidFill>
                  <a:prstClr val="white"/>
                </a:solidFill>
                <a:latin typeface="Calibri"/>
              </a:rPr>
              <a:t>LOBs</a:t>
            </a:r>
            <a:r>
              <a:rPr lang="es-CL" sz="1200" b="1" dirty="0">
                <a:solidFill>
                  <a:prstClr val="white"/>
                </a:solidFill>
                <a:latin typeface="Calibri"/>
              </a:rPr>
              <a:t> Almacenados en Cloud</a:t>
            </a:r>
            <a:endParaRPr lang="es-CL" sz="1200" b="1" dirty="0">
              <a:latin typeface="Calibri" panose="020F0502020204030204" pitchFamily="34" charset="0"/>
              <a:cs typeface="Calibri" panose="020F0502020204030204" pitchFamily="34" charset="0"/>
            </a:endParaRPr>
          </a:p>
          <a:p>
            <a:pPr marL="0" indent="0">
              <a:buFont typeface="Arial" panose="020B0604020202020204" pitchFamily="34" charset="0"/>
              <a:buNone/>
            </a:pPr>
            <a:r>
              <a:rPr lang="es-CL" sz="1200" b="1" dirty="0">
                <a:latin typeface="Calibri" panose="020F0502020204030204" pitchFamily="34" charset="0"/>
                <a:cs typeface="Calibri" panose="020F0502020204030204" pitchFamily="34" charset="0"/>
              </a:rPr>
              <a:t>6.-</a:t>
            </a:r>
            <a:r>
              <a:rPr lang="es-CL" sz="1200" b="0" dirty="0">
                <a:latin typeface="Calibri" panose="020F0502020204030204" pitchFamily="34" charset="0"/>
                <a:cs typeface="Calibri" panose="020F0502020204030204" pitchFamily="34" charset="0"/>
              </a:rPr>
              <a:t> En el bloque PL/SQL se actualiza la columna foto de la tabla CLIENTE. Para poder actualizar esta columna las fotos son leídas desde la nube y actualizadas en la tabla de la Base de Datos.</a:t>
            </a:r>
            <a:endParaRPr lang="es-CL"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781145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buNone/>
            </a:pPr>
            <a:r>
              <a:rPr lang="es-CL" sz="1200" b="1" dirty="0">
                <a:solidFill>
                  <a:prstClr val="white"/>
                </a:solidFill>
                <a:latin typeface="Calibri"/>
              </a:rPr>
              <a:t>Usando los Archivos </a:t>
            </a:r>
            <a:r>
              <a:rPr lang="es-CL" sz="1200" b="1" dirty="0" err="1">
                <a:solidFill>
                  <a:prstClr val="white"/>
                </a:solidFill>
                <a:latin typeface="Calibri"/>
              </a:rPr>
              <a:t>LOBs</a:t>
            </a:r>
            <a:r>
              <a:rPr lang="es-CL" sz="1200" b="1" dirty="0">
                <a:solidFill>
                  <a:prstClr val="white"/>
                </a:solidFill>
                <a:latin typeface="Calibri"/>
              </a:rPr>
              <a:t> Almacenados en Cloud</a:t>
            </a:r>
            <a:endParaRPr lang="es-CL" sz="1200" b="1" dirty="0">
              <a:latin typeface="Calibri" panose="020F0502020204030204" pitchFamily="34" charset="0"/>
              <a:cs typeface="Calibri" panose="020F0502020204030204" pitchFamily="34" charset="0"/>
            </a:endParaRPr>
          </a:p>
          <a:p>
            <a:pPr marL="0" indent="0">
              <a:buFont typeface="Arial" panose="020B0604020202020204" pitchFamily="34" charset="0"/>
              <a:buNone/>
            </a:pPr>
            <a:r>
              <a:rPr lang="es-CL" sz="1200" b="1" dirty="0">
                <a:latin typeface="Calibri" panose="020F0502020204030204" pitchFamily="34" charset="0"/>
                <a:cs typeface="Calibri" panose="020F0502020204030204" pitchFamily="34" charset="0"/>
              </a:rPr>
              <a:t>7.-</a:t>
            </a:r>
            <a:r>
              <a:rPr lang="es-CL" sz="1200" b="0" dirty="0">
                <a:latin typeface="Calibri" panose="020F0502020204030204" pitchFamily="34" charset="0"/>
                <a:cs typeface="Calibri" panose="020F0502020204030204" pitchFamily="34" charset="0"/>
              </a:rPr>
              <a:t> En el bloque PL/SQL se actualiza la columna foto de la tabla CLIENTE_2. Al actualizar esta columna el puntero hará referencia a la foto que se encuentra en la nube. Recordar que en el punto  3 se configuró en la Base de Datos que el objeto Directorio referencie las fotos almacenadas en la nube.</a:t>
            </a:r>
            <a:endParaRPr lang="es-CL"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689650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4151478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endParaRPr lang="es-MX" sz="1200" b="0" dirty="0">
              <a:latin typeface="Calibri" panose="020F0502020204030204" pitchFamily="34" charset="0"/>
              <a:cs typeface="Arial" pitchFamily="34" charset="0"/>
            </a:endParaRPr>
          </a:p>
        </p:txBody>
      </p:sp>
    </p:spTree>
    <p:extLst>
      <p:ext uri="{BB962C8B-B14F-4D97-AF65-F5344CB8AC3E}">
        <p14:creationId xmlns:p14="http://schemas.microsoft.com/office/powerpoint/2010/main" val="1005582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MX" sz="1200" b="1" dirty="0">
                <a:latin typeface="Calibri" panose="020F0502020204030204" pitchFamily="34" charset="0"/>
                <a:cs typeface="Arial" pitchFamily="34" charset="0"/>
              </a:rPr>
              <a:t>Tipos de Datos LOB</a:t>
            </a:r>
            <a:endParaRPr lang="es-MX" sz="1200" b="0" dirty="0">
              <a:latin typeface="Calibri" panose="020F0502020204030204" pitchFamily="34" charset="0"/>
              <a:cs typeface="Arial" pitchFamily="34" charset="0"/>
            </a:endParaRPr>
          </a:p>
          <a:p>
            <a:pPr marL="171450" indent="-171450" algn="just" eaLnBrk="1" hangingPunct="1">
              <a:lnSpc>
                <a:spcPct val="90000"/>
              </a:lnSpc>
              <a:spcBef>
                <a:spcPct val="0"/>
              </a:spcBef>
              <a:buFont typeface="Arial" panose="020B0604020202020204" pitchFamily="34" charset="0"/>
              <a:buChar char="•"/>
            </a:pPr>
            <a:r>
              <a:rPr lang="es-MX" sz="1200" b="0" dirty="0">
                <a:latin typeface="Calibri" panose="020F0502020204030204" pitchFamily="34" charset="0"/>
                <a:cs typeface="Arial" pitchFamily="34" charset="0"/>
              </a:rPr>
              <a:t>Si el texto o información multimedia se almacena dentro de la base de datos, el contenido se almacena en un segmento separado de la tabla.</a:t>
            </a:r>
          </a:p>
          <a:p>
            <a:pPr marL="171450" indent="-171450" algn="just" eaLnBrk="1" hangingPunct="1">
              <a:lnSpc>
                <a:spcPct val="90000"/>
              </a:lnSpc>
              <a:spcBef>
                <a:spcPct val="0"/>
              </a:spcBef>
              <a:buFont typeface="Arial" panose="020B0604020202020204" pitchFamily="34" charset="0"/>
              <a:buChar char="•"/>
            </a:pPr>
            <a:r>
              <a:rPr lang="es-MX" sz="1200" b="0" dirty="0">
                <a:latin typeface="Calibri" panose="020F0502020204030204" pitchFamily="34" charset="0"/>
                <a:cs typeface="Arial" pitchFamily="34" charset="0"/>
              </a:rPr>
              <a:t>Cuando se crea una tabla con una columna LOB (CLOB, BLOB y NCLOB) Oracle implícitamente crea un segmento LOB y un índice LOB para la columna.</a:t>
            </a:r>
          </a:p>
          <a:p>
            <a:pPr marL="171450" indent="-171450" algn="just" eaLnBrk="1" hangingPunct="1">
              <a:lnSpc>
                <a:spcPct val="90000"/>
              </a:lnSpc>
              <a:spcBef>
                <a:spcPct val="0"/>
              </a:spcBef>
              <a:buFont typeface="Arial" panose="020B0604020202020204" pitchFamily="34" charset="0"/>
              <a:buChar char="•"/>
            </a:pPr>
            <a:r>
              <a:rPr lang="es-MX" sz="1200" b="0" dirty="0">
                <a:latin typeface="Calibri" panose="020F0502020204030204" pitchFamily="34" charset="0"/>
                <a:cs typeface="Arial" pitchFamily="34" charset="0"/>
              </a:rPr>
              <a:t>Este segmento es de tipo LOB y almacena solo el valor LOB mientras la tabla que se definió con el campo LOB solo lleva el LOB </a:t>
            </a:r>
            <a:r>
              <a:rPr lang="es-MX" sz="1200" b="0" dirty="0" err="1">
                <a:latin typeface="Calibri" panose="020F0502020204030204" pitchFamily="34" charset="0"/>
                <a:cs typeface="Arial" pitchFamily="34" charset="0"/>
              </a:rPr>
              <a:t>Locator</a:t>
            </a:r>
            <a:r>
              <a:rPr lang="es-MX" sz="1200" b="0" dirty="0">
                <a:latin typeface="Calibri" panose="020F0502020204030204" pitchFamily="34" charset="0"/>
                <a:cs typeface="Arial" pitchFamily="34" charset="0"/>
              </a:rPr>
              <a:t> como puntero al segmento LOB.</a:t>
            </a:r>
          </a:p>
          <a:p>
            <a:pPr marL="171450" indent="-171450" algn="just" eaLnBrk="1" hangingPunct="1">
              <a:lnSpc>
                <a:spcPct val="90000"/>
              </a:lnSpc>
              <a:spcBef>
                <a:spcPct val="0"/>
              </a:spcBef>
              <a:buFont typeface="Arial" panose="020B0604020202020204" pitchFamily="34" charset="0"/>
              <a:buChar char="•"/>
            </a:pPr>
            <a:r>
              <a:rPr lang="es-MX" sz="1200" b="0" dirty="0">
                <a:latin typeface="Calibri" panose="020F0502020204030204" pitchFamily="34" charset="0"/>
                <a:cs typeface="Arial" pitchFamily="34" charset="0"/>
              </a:rPr>
              <a:t>Los nombres que asigna Oracle para estos objetos son, </a:t>
            </a:r>
            <a:r>
              <a:rPr lang="es-MX" sz="1200" b="0" dirty="0" err="1">
                <a:latin typeface="Calibri" panose="020F0502020204030204" pitchFamily="34" charset="0"/>
                <a:cs typeface="Arial" pitchFamily="34" charset="0"/>
              </a:rPr>
              <a:t>SYS_LOBxxxx</a:t>
            </a:r>
            <a:r>
              <a:rPr lang="es-MX" sz="1200" b="0" dirty="0">
                <a:latin typeface="Calibri" panose="020F0502020204030204" pitchFamily="34" charset="0"/>
                <a:cs typeface="Arial" pitchFamily="34" charset="0"/>
              </a:rPr>
              <a:t> para los segmentos y </a:t>
            </a:r>
            <a:r>
              <a:rPr lang="es-MX" sz="1200" b="0" dirty="0" err="1">
                <a:latin typeface="Calibri" panose="020F0502020204030204" pitchFamily="34" charset="0"/>
                <a:cs typeface="Arial" pitchFamily="34" charset="0"/>
              </a:rPr>
              <a:t>SYS_ILxxxx</a:t>
            </a:r>
            <a:r>
              <a:rPr lang="es-MX" sz="1200" b="0" dirty="0">
                <a:latin typeface="Calibri" panose="020F0502020204030204" pitchFamily="34" charset="0"/>
                <a:cs typeface="Arial" pitchFamily="34" charset="0"/>
              </a:rPr>
              <a:t> para los índices</a:t>
            </a:r>
          </a:p>
          <a:p>
            <a:pPr marL="171450" indent="-171450" algn="just" eaLnBrk="1" hangingPunct="1">
              <a:lnSpc>
                <a:spcPct val="90000"/>
              </a:lnSpc>
              <a:spcBef>
                <a:spcPct val="0"/>
              </a:spcBef>
              <a:buFont typeface="Arial" panose="020B0604020202020204" pitchFamily="34" charset="0"/>
              <a:buChar char="•"/>
            </a:pPr>
            <a:r>
              <a:rPr lang="es-MX" sz="1200" b="0" dirty="0">
                <a:latin typeface="Calibri" panose="020F0502020204030204" pitchFamily="34" charset="0"/>
                <a:cs typeface="Arial" pitchFamily="34" charset="0"/>
              </a:rPr>
              <a:t>El </a:t>
            </a:r>
            <a:r>
              <a:rPr lang="es-MX" sz="1200" b="0" dirty="0" err="1">
                <a:latin typeface="Calibri" panose="020F0502020204030204" pitchFamily="34" charset="0"/>
                <a:cs typeface="Arial" pitchFamily="34" charset="0"/>
              </a:rPr>
              <a:t>package</a:t>
            </a:r>
            <a:r>
              <a:rPr lang="es-MX" sz="1200" b="0" dirty="0">
                <a:latin typeface="Calibri" panose="020F0502020204030204" pitchFamily="34" charset="0"/>
                <a:cs typeface="Arial" pitchFamily="34" charset="0"/>
              </a:rPr>
              <a:t> DBMS_LOB proporciona subprogramas para acceder y manipular BLOB, CLOB y NCLOB</a:t>
            </a:r>
          </a:p>
          <a:p>
            <a:pPr marL="171450" indent="-171450" algn="just" eaLnBrk="1" hangingPunct="1">
              <a:lnSpc>
                <a:spcPct val="90000"/>
              </a:lnSpc>
              <a:spcBef>
                <a:spcPct val="0"/>
              </a:spcBef>
              <a:buFont typeface="Arial" panose="020B0604020202020204" pitchFamily="34" charset="0"/>
              <a:buChar char="•"/>
            </a:pPr>
            <a:endParaRPr lang="es-MX" sz="1200" b="0" dirty="0">
              <a:latin typeface="Calibri" panose="020F0502020204030204" pitchFamily="34" charset="0"/>
              <a:cs typeface="Arial" pitchFamily="34" charset="0"/>
            </a:endParaRPr>
          </a:p>
          <a:p>
            <a:pPr marL="171450" indent="-171450" algn="just" eaLnBrk="1" hangingPunct="1">
              <a:lnSpc>
                <a:spcPct val="90000"/>
              </a:lnSpc>
              <a:spcBef>
                <a:spcPct val="0"/>
              </a:spcBef>
              <a:buFont typeface="Arial" panose="020B0604020202020204" pitchFamily="34" charset="0"/>
              <a:buChar char="•"/>
            </a:pPr>
            <a:endParaRPr lang="es-MX" sz="1200" b="0" dirty="0">
              <a:latin typeface="Calibri" panose="020F0502020204030204" pitchFamily="34" charset="0"/>
              <a:cs typeface="Arial" pitchFamily="34" charset="0"/>
            </a:endParaRPr>
          </a:p>
          <a:p>
            <a:pPr marL="171450" indent="-171450" algn="just" eaLnBrk="1" hangingPunct="1">
              <a:lnSpc>
                <a:spcPct val="90000"/>
              </a:lnSpc>
              <a:spcBef>
                <a:spcPct val="0"/>
              </a:spcBef>
              <a:buFont typeface="Arial" panose="020B0604020202020204" pitchFamily="34" charset="0"/>
              <a:buChar char="•"/>
            </a:pPr>
            <a:endParaRPr lang="es-MX" sz="1200" b="0" dirty="0">
              <a:latin typeface="Calibri" panose="020F0502020204030204" pitchFamily="34" charset="0"/>
              <a:cs typeface="Arial" pitchFamily="34" charset="0"/>
            </a:endParaRPr>
          </a:p>
          <a:p>
            <a:pPr marL="171450" indent="-171450" algn="just" eaLnBrk="1" hangingPunct="1">
              <a:lnSpc>
                <a:spcPct val="90000"/>
              </a:lnSpc>
              <a:spcBef>
                <a:spcPct val="0"/>
              </a:spcBef>
              <a:buFont typeface="Arial" panose="020B0604020202020204" pitchFamily="34" charset="0"/>
              <a:buChar char="•"/>
            </a:pPr>
            <a:endParaRPr lang="es-MX" sz="1200" b="1" dirty="0">
              <a:latin typeface="Calibri" panose="020F0502020204030204" pitchFamily="34" charset="0"/>
              <a:cs typeface="Arial" pitchFamily="34" charset="0"/>
            </a:endParaRPr>
          </a:p>
        </p:txBody>
      </p:sp>
    </p:spTree>
    <p:extLst>
      <p:ext uri="{BB962C8B-B14F-4D97-AF65-F5344CB8AC3E}">
        <p14:creationId xmlns:p14="http://schemas.microsoft.com/office/powerpoint/2010/main" val="2249793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90000"/>
              </a:lnSpc>
              <a:spcBef>
                <a:spcPct val="0"/>
              </a:spcBef>
              <a:buNone/>
            </a:pPr>
            <a:r>
              <a:rPr lang="es-MX" sz="1200" b="1" dirty="0">
                <a:latin typeface="Calibri" panose="020F0502020204030204" pitchFamily="34" charset="0"/>
                <a:cs typeface="Arial" pitchFamily="34" charset="0"/>
              </a:rPr>
              <a:t>Tipos de Datos LOB</a:t>
            </a:r>
            <a:endParaRPr lang="es-MX" sz="1200" b="0" dirty="0">
              <a:latin typeface="Calibri" panose="020F0502020204030204" pitchFamily="34" charset="0"/>
              <a:cs typeface="Arial" pitchFamily="34" charset="0"/>
            </a:endParaRPr>
          </a:p>
          <a:p>
            <a:pPr marL="0" indent="0" algn="just" eaLnBrk="1" hangingPunct="1">
              <a:lnSpc>
                <a:spcPct val="90000"/>
              </a:lnSpc>
              <a:spcBef>
                <a:spcPct val="0"/>
              </a:spcBef>
              <a:buFont typeface="Arial" panose="020B0604020202020204" pitchFamily="34" charset="0"/>
              <a:buNone/>
            </a:pPr>
            <a:r>
              <a:rPr lang="es-MX" sz="1200" b="0" dirty="0">
                <a:latin typeface="Calibri" panose="020F0502020204030204" pitchFamily="34" charset="0"/>
                <a:cs typeface="Arial" pitchFamily="34" charset="0"/>
              </a:rPr>
              <a:t>En el ejemplo, se crean cuatro tablas. Cada una de ellas posee una columna con tipo de dato LOB. La primera tabla con CLOB, la </a:t>
            </a:r>
            <a:r>
              <a:rPr lang="es-MX" sz="1200" b="0" dirty="0" err="1">
                <a:latin typeface="Calibri" panose="020F0502020204030204" pitchFamily="34" charset="0"/>
                <a:cs typeface="Arial" pitchFamily="34" charset="0"/>
              </a:rPr>
              <a:t>segunds</a:t>
            </a:r>
            <a:r>
              <a:rPr lang="es-MX" sz="1200" b="0" dirty="0">
                <a:latin typeface="Calibri" panose="020F0502020204030204" pitchFamily="34" charset="0"/>
                <a:cs typeface="Arial" pitchFamily="34" charset="0"/>
              </a:rPr>
              <a:t> tabla con NCLOB, la tercera tabla con BLOB y la última tabla con BFILE. Para las columnas CLOB y BLOB se debe definir con por defecto con valor </a:t>
            </a:r>
            <a:r>
              <a:rPr lang="es-MX" sz="1200" b="0" dirty="0" err="1">
                <a:latin typeface="Calibri" panose="020F0502020204030204" pitchFamily="34" charset="0"/>
                <a:cs typeface="Arial" pitchFamily="34" charset="0"/>
              </a:rPr>
              <a:t>VACIO.por</a:t>
            </a:r>
            <a:r>
              <a:rPr lang="es-MX" sz="1200" b="0" dirty="0">
                <a:latin typeface="Calibri" panose="020F0502020204030204" pitchFamily="34" charset="0"/>
                <a:cs typeface="Arial" pitchFamily="34" charset="0"/>
              </a:rPr>
              <a:t> eso se usa EMPTY_CLOB y EMPTY_BLOB respectivamente. </a:t>
            </a:r>
          </a:p>
          <a:p>
            <a:pPr marL="0" indent="0" algn="just" eaLnBrk="1" hangingPunct="1">
              <a:lnSpc>
                <a:spcPct val="90000"/>
              </a:lnSpc>
              <a:spcBef>
                <a:spcPct val="0"/>
              </a:spcBef>
              <a:buFont typeface="Arial" panose="020B0604020202020204" pitchFamily="34" charset="0"/>
              <a:buNone/>
            </a:pPr>
            <a:r>
              <a:rPr lang="es-MX" sz="1200" b="0" dirty="0">
                <a:latin typeface="Calibri" panose="020F0502020204030204" pitchFamily="34" charset="0"/>
                <a:cs typeface="Arial" pitchFamily="34" charset="0"/>
              </a:rPr>
              <a:t>Después se obtiene información de los objetos lobs creados por el usuario (usando la vista de Oracle USER_LOBS) y en ella se puede visualizar los nombre por defecto que Oracle le asignó al nombre del segmento y al nombre del índice.</a:t>
            </a:r>
            <a:endParaRPr lang="es-CL" dirty="0"/>
          </a:p>
        </p:txBody>
      </p:sp>
    </p:spTree>
    <p:extLst>
      <p:ext uri="{BB962C8B-B14F-4D97-AF65-F5344CB8AC3E}">
        <p14:creationId xmlns:p14="http://schemas.microsoft.com/office/powerpoint/2010/main" val="3649845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90000"/>
              </a:lnSpc>
              <a:spcBef>
                <a:spcPct val="0"/>
              </a:spcBef>
              <a:spcAft>
                <a:spcPts val="0"/>
              </a:spcAft>
              <a:buClr>
                <a:srgbClr val="000000"/>
              </a:buClr>
              <a:buSzPts val="1100"/>
              <a:buFont typeface="Arial"/>
              <a:buNone/>
              <a:tabLst/>
              <a:defRPr/>
            </a:pPr>
            <a:r>
              <a:rPr lang="es-MX" sz="1200" b="1" dirty="0">
                <a:latin typeface="Calibri" panose="020F0502020204030204" pitchFamily="34" charset="0"/>
                <a:cs typeface="Arial" pitchFamily="34" charset="0"/>
              </a:rPr>
              <a:t>Tipos de Datos LOB</a:t>
            </a:r>
            <a:endParaRPr lang="es-CL"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marR="0" lvl="0" indent="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s-MX" sz="1200" b="0" dirty="0">
                <a:latin typeface="Calibri" panose="020F0502020204030204" pitchFamily="34" charset="0"/>
                <a:cs typeface="Arial" pitchFamily="34" charset="0"/>
              </a:rPr>
              <a:t>Para poder trabajar con tipos de datos LOB, se debe usar el </a:t>
            </a:r>
            <a:r>
              <a:rPr lang="es-MX" sz="1200" b="0" dirty="0" err="1">
                <a:latin typeface="Calibri" panose="020F0502020204030204" pitchFamily="34" charset="0"/>
                <a:cs typeface="Arial" pitchFamily="34" charset="0"/>
              </a:rPr>
              <a:t>Package</a:t>
            </a:r>
            <a:r>
              <a:rPr lang="es-MX" sz="1200" b="0" dirty="0">
                <a:latin typeface="Calibri" panose="020F0502020204030204" pitchFamily="34" charset="0"/>
                <a:cs typeface="Arial" pitchFamily="34" charset="0"/>
              </a:rPr>
              <a:t> de Oracle </a:t>
            </a:r>
            <a:r>
              <a:rPr lang="es-CL" sz="1200" dirty="0">
                <a:solidFill>
                  <a:srgbClr val="FFFFFF"/>
                </a:solidFill>
                <a:latin typeface="Arial" panose="020B0604020202020204" pitchFamily="34" charset="0"/>
                <a:cs typeface="Arial" panose="020B0604020202020204" pitchFamily="34" charset="0"/>
              </a:rPr>
              <a:t>DBMS_LOB, el que posee 21 subprogramas que se pueden usar para trabajar con Lobs. Algunos de los más usados son:</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CL" sz="1200" b="0" i="0" u="none" strike="noStrike" kern="1200" dirty="0">
                <a:solidFill>
                  <a:srgbClr val="FFFFFF"/>
                </a:solidFill>
                <a:effectLst/>
                <a:latin typeface="Arial" panose="020B0604020202020204" pitchFamily="34" charset="0"/>
                <a:cs typeface="Arial" panose="020B0604020202020204" pitchFamily="34" charset="0"/>
              </a:rPr>
              <a:t>APPEND: agrega el contenido del LOB de origen al LOB de destino.</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CL" sz="1200" b="0" i="0" u="none" strike="noStrike" kern="1200" dirty="0">
                <a:solidFill>
                  <a:srgbClr val="FFFFFF"/>
                </a:solidFill>
                <a:effectLst/>
                <a:latin typeface="Arial" panose="020B0604020202020204" pitchFamily="34" charset="0"/>
                <a:cs typeface="Arial" panose="020B0604020202020204" pitchFamily="34" charset="0"/>
              </a:rPr>
              <a:t>CLOSE: cierra un LOB previamente abierto.</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CL" sz="1200" b="0" i="0" u="none" strike="noStrike" kern="1200" dirty="0">
                <a:solidFill>
                  <a:srgbClr val="FFFFFF"/>
                </a:solidFill>
                <a:effectLst/>
                <a:latin typeface="Arial" panose="020B0604020202020204" pitchFamily="34" charset="0"/>
                <a:cs typeface="Arial" panose="020B0604020202020204" pitchFamily="34" charset="0"/>
              </a:rPr>
              <a:t>COPY: copia todo o parte del LOB de origen al LOB de destino.</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CL" sz="1200" b="0" i="0" u="none" strike="noStrike" kern="1200" dirty="0">
                <a:solidFill>
                  <a:srgbClr val="FFFFFF"/>
                </a:solidFill>
                <a:effectLst/>
                <a:latin typeface="Arial" panose="020B0604020202020204" pitchFamily="34" charset="0"/>
                <a:cs typeface="Arial" panose="020B0604020202020204" pitchFamily="34" charset="0"/>
              </a:rPr>
              <a:t>FILECLOSE. cierra el archivo. </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CL" sz="1200" b="0" i="0" u="none" strike="noStrike" kern="1200" dirty="0">
                <a:solidFill>
                  <a:srgbClr val="FFFFFF"/>
                </a:solidFill>
                <a:effectLst/>
                <a:latin typeface="Arial" panose="020B0604020202020204" pitchFamily="34" charset="0"/>
                <a:cs typeface="Arial" panose="020B0604020202020204" pitchFamily="34" charset="0"/>
              </a:rPr>
              <a:t>FILEEXISTS: comprueba si el archivo existe en el servidor.</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CL" sz="1200" b="0" i="0" u="none" strike="noStrike" kern="1200" dirty="0">
                <a:solidFill>
                  <a:srgbClr val="FFFFFF"/>
                </a:solidFill>
                <a:effectLst/>
                <a:latin typeface="Arial" panose="020B0604020202020204" pitchFamily="34" charset="0"/>
                <a:cs typeface="Arial" panose="020B0604020202020204" pitchFamily="34" charset="0"/>
              </a:rPr>
              <a:t>FILEGETNAME obtiene el nombre del objeto del directorio y el nombre del archivo.</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CL" sz="1200" b="0" i="0" u="none" strike="noStrike" kern="1200" dirty="0">
                <a:solidFill>
                  <a:srgbClr val="FFFFFF"/>
                </a:solidFill>
                <a:effectLst/>
                <a:latin typeface="Arial" panose="020B0604020202020204" pitchFamily="34" charset="0"/>
                <a:cs typeface="Arial" panose="020B0604020202020204" pitchFamily="34" charset="0"/>
              </a:rPr>
              <a:t>GETLENGTH: devuelve la longitud de un LOB. </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CL" sz="1200" b="0" i="0" u="none" strike="noStrike" kern="1200" dirty="0">
                <a:solidFill>
                  <a:srgbClr val="FFFFFF"/>
                </a:solidFill>
                <a:effectLst/>
                <a:latin typeface="Arial" panose="020B0604020202020204" pitchFamily="34" charset="0"/>
                <a:cs typeface="Arial" panose="020B0604020202020204" pitchFamily="34" charset="0"/>
              </a:rPr>
              <a:t>ISOPEN: comprueba si el LOB ya se abrió utilizando el localizador de entrada.</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CL" sz="1200" b="0" i="0" u="none" strike="noStrike" kern="1200" dirty="0">
                <a:solidFill>
                  <a:srgbClr val="FFFFFF"/>
                </a:solidFill>
                <a:effectLst/>
                <a:latin typeface="Arial" panose="020B0604020202020204" pitchFamily="34" charset="0"/>
                <a:cs typeface="Arial" panose="020B0604020202020204" pitchFamily="34" charset="0"/>
              </a:rPr>
              <a:t>LOADFROMFILE: carga datos BFILE en un LOB interno. </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CL" sz="1200" b="0" i="0" u="none" strike="noStrike" kern="1200" dirty="0">
                <a:solidFill>
                  <a:srgbClr val="FFFFFF"/>
                </a:solidFill>
                <a:effectLst/>
                <a:latin typeface="Arial" panose="020B0604020202020204" pitchFamily="34" charset="0"/>
                <a:cs typeface="Arial" panose="020B0604020202020204" pitchFamily="34" charset="0"/>
              </a:rPr>
              <a:t>OPEN: abre un LOB (persistente o temporal) en el modo indicado, lectura/escritura o sólo lectura.</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CL" sz="1200" b="0" i="0" u="none" strike="noStrike" kern="1200" dirty="0">
                <a:solidFill>
                  <a:srgbClr val="FFFFFF"/>
                </a:solidFill>
                <a:effectLst/>
                <a:latin typeface="Arial" panose="020B0604020202020204" pitchFamily="34" charset="0"/>
                <a:cs typeface="Arial" panose="020B0604020202020204" pitchFamily="34" charset="0"/>
              </a:rPr>
              <a:t>READ: lee los datos desde el LOB comenzando desde la posición especificada. </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CL" sz="1200" b="0" i="0" u="none" strike="noStrike" kern="1200" dirty="0">
                <a:solidFill>
                  <a:srgbClr val="FFFFFF"/>
                </a:solidFill>
                <a:effectLst/>
                <a:latin typeface="Arial" panose="020B0604020202020204" pitchFamily="34" charset="0"/>
                <a:cs typeface="Arial" panose="020B0604020202020204" pitchFamily="34" charset="0"/>
              </a:rPr>
              <a:t>SUBSTR: devuelve el valor del LOB comenzando desde la posición especificada.</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CL" sz="1200" b="0" i="0" u="none" strike="noStrike" kern="1200" dirty="0">
                <a:solidFill>
                  <a:srgbClr val="FFFFFF"/>
                </a:solidFill>
                <a:effectLst/>
                <a:latin typeface="Arial" panose="020B0604020202020204" pitchFamily="34" charset="0"/>
                <a:cs typeface="Arial" panose="020B0604020202020204" pitchFamily="34" charset="0"/>
              </a:rPr>
              <a:t>TRIM: recorta el valor del LOB a la longitud especificada.</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CL" sz="1200" b="0" i="0" u="none" strike="noStrike" kern="1200" dirty="0">
                <a:solidFill>
                  <a:srgbClr val="FFFFFF"/>
                </a:solidFill>
                <a:effectLst/>
                <a:latin typeface="Arial" panose="020B0604020202020204" pitchFamily="34" charset="0"/>
                <a:cs typeface="Arial" panose="020B0604020202020204" pitchFamily="34" charset="0"/>
              </a:rPr>
              <a:t>WRITE: escribe datos en el LOB desde una posición indicada.</a:t>
            </a:r>
          </a:p>
          <a:p>
            <a:pPr marL="171450" marR="0" lvl="0" indent="-171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s-CL" sz="1200" b="0" i="0" u="none" strike="noStrike" kern="1200" dirty="0">
                <a:solidFill>
                  <a:srgbClr val="FFFFFF"/>
                </a:solidFill>
                <a:effectLst/>
                <a:latin typeface="Arial" panose="020B0604020202020204" pitchFamily="34" charset="0"/>
                <a:cs typeface="Arial" panose="020B0604020202020204" pitchFamily="34" charset="0"/>
              </a:rPr>
              <a:t>WRITEAPPEND: escribe datos al final del LOB.</a:t>
            </a:r>
            <a:endParaRPr lang="es-CL" sz="1800" b="0" i="0" u="none" strike="noStrike" dirty="0">
              <a:effectLst/>
              <a:latin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endParaRPr lang="es-CL" sz="1200" b="0" dirty="0">
              <a:solidFill>
                <a:schemeClr val="bg1"/>
              </a:solidFill>
              <a:latin typeface="Arial" panose="020B0604020202020204" pitchFamily="34" charset="0"/>
              <a:cs typeface="Arial" panose="020B0604020202020204" pitchFamily="34" charset="0"/>
            </a:endParaRPr>
          </a:p>
          <a:p>
            <a:pPr marL="0" indent="0" algn="just">
              <a:buFont typeface="Arial" panose="020B0604020202020204" pitchFamily="34" charset="0"/>
              <a:buNone/>
              <a:defRPr/>
            </a:pPr>
            <a:endParaRPr lang="es-MX" sz="1200" b="0" dirty="0">
              <a:latin typeface="Calibri" panose="020F0502020204030204" pitchFamily="34" charset="0"/>
              <a:cs typeface="Arial" pitchFamily="34" charset="0"/>
            </a:endParaRPr>
          </a:p>
        </p:txBody>
      </p:sp>
    </p:spTree>
    <p:extLst>
      <p:ext uri="{BB962C8B-B14F-4D97-AF65-F5344CB8AC3E}">
        <p14:creationId xmlns:p14="http://schemas.microsoft.com/office/powerpoint/2010/main" val="4067342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indent="0" algn="just" eaLnBrk="1" hangingPunct="1">
              <a:lnSpc>
                <a:spcPct val="80000"/>
              </a:lnSpc>
              <a:buNone/>
            </a:pPr>
            <a:r>
              <a:rPr lang="es-MX" sz="1200" b="1" i="0" u="none" strike="noStrike" cap="none" dirty="0">
                <a:solidFill>
                  <a:srgbClr val="000000"/>
                </a:solidFill>
                <a:latin typeface="Calibri" panose="020F0502020204030204" pitchFamily="34" charset="0"/>
                <a:ea typeface="Arial"/>
                <a:cs typeface="Calibri" panose="020F0502020204030204" pitchFamily="34" charset="0"/>
                <a:sym typeface="Arial"/>
              </a:rPr>
              <a:t>Consideraciones Generales</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Pueden tener 3 estados: Nulo, Vacío y Poblado.</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Para Insertar un CLOB vacío se debe usar la función EMPTY_CLOB() como una expresión en la cláusula VALUES de una sentencia INSERT.</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Las columnas CLOB normalmente se almacenan por separado del resto de la fila en una tabla es decir, en otro </a:t>
            </a:r>
            <a:r>
              <a:rPr lang="es-MX" sz="1200" b="0" i="0" u="none" strike="noStrike" cap="none" dirty="0" err="1">
                <a:solidFill>
                  <a:srgbClr val="000000"/>
                </a:solidFill>
                <a:latin typeface="Calibri" panose="020F0502020204030204" pitchFamily="34" charset="0"/>
                <a:ea typeface="Arial"/>
                <a:cs typeface="Calibri" panose="020F0502020204030204" pitchFamily="34" charset="0"/>
                <a:sym typeface="Arial"/>
              </a:rPr>
              <a:t>Tablespaces</a:t>
            </a: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a:t>
            </a:r>
          </a:p>
          <a:p>
            <a:pPr marL="171450" indent="-171450" algn="just" eaLnBrk="1" hangingPunct="1">
              <a:lnSpc>
                <a:spcPct val="80000"/>
              </a:lnSpc>
              <a:buFont typeface="Arial" panose="020B0604020202020204" pitchFamily="34" charset="0"/>
              <a:buChar char="•"/>
            </a:pPr>
            <a:r>
              <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rPr>
              <a:t>Solo el descriptor o el localizador se almacenan físicamente en la columna.</a:t>
            </a:r>
          </a:p>
          <a:p>
            <a:pPr marL="171450" indent="-171450" algn="just" eaLnBrk="1" hangingPunct="1">
              <a:lnSpc>
                <a:spcPct val="80000"/>
              </a:lnSpc>
              <a:buFont typeface="Arial" panose="020B0604020202020204" pitchFamily="34" charset="0"/>
              <a:buChar char="•"/>
            </a:pP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a:p>
            <a:pPr marL="0" indent="0" algn="just" eaLnBrk="1" hangingPunct="1">
              <a:lnSpc>
                <a:spcPct val="80000"/>
              </a:lnSpc>
              <a:buNone/>
            </a:pPr>
            <a:endParaRPr lang="es-MX" sz="1200" b="0" i="0" u="none" strike="noStrike" cap="none" dirty="0">
              <a:solidFill>
                <a:srgbClr val="000000"/>
              </a:solidFill>
              <a:latin typeface="Calibri" panose="020F0502020204030204" pitchFamily="34" charset="0"/>
              <a:ea typeface="Arial"/>
              <a:cs typeface="Calibri" panose="020F0502020204030204" pitchFamily="34" charset="0"/>
              <a:sym typeface="Arial"/>
            </a:endParaRPr>
          </a:p>
        </p:txBody>
      </p:sp>
    </p:spTree>
    <p:extLst>
      <p:ext uri="{BB962C8B-B14F-4D97-AF65-F5344CB8AC3E}">
        <p14:creationId xmlns:p14="http://schemas.microsoft.com/office/powerpoint/2010/main" val="1947518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s-CL" sz="1200" b="1" dirty="0">
                <a:solidFill>
                  <a:prstClr val="white"/>
                </a:solidFill>
                <a:latin typeface="Calibri"/>
              </a:rPr>
              <a:t>Uso de Tipos de Datos </a:t>
            </a:r>
            <a:r>
              <a:rPr lang="es-MX" sz="1200" b="1" dirty="0">
                <a:solidFill>
                  <a:prstClr val="white"/>
                </a:solidFill>
                <a:latin typeface="Calibri"/>
              </a:rPr>
              <a:t>CLOB</a:t>
            </a:r>
            <a:endParaRPr kumimoji="0" lang="es-CL" sz="1200" b="1" i="0" u="none" strike="noStrike" kern="1200" cap="none" spc="0" normalizeH="0" baseline="0" noProof="0" dirty="0">
              <a:ln>
                <a:noFill/>
              </a:ln>
              <a:solidFill>
                <a:prstClr val="black"/>
              </a:solidFill>
              <a:effectLst/>
              <a:uLnTx/>
              <a:uFillTx/>
              <a:latin typeface="Calibri"/>
              <a:ea typeface="+mn-ea"/>
              <a:cs typeface="Arial" charset="0"/>
            </a:endParaRPr>
          </a:p>
          <a:p>
            <a:pPr marL="0" marR="0" lvl="0" indent="0" algn="just" defTabSz="914400" rtl="0" eaLnBrk="1" fontAlgn="base" latinLnBrk="0" hangingPunct="1">
              <a:lnSpc>
                <a:spcPct val="90000"/>
              </a:lnSpc>
              <a:spcBef>
                <a:spcPct val="0"/>
              </a:spcBef>
              <a:spcAft>
                <a:spcPct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En el ejemplo, se crean tablas LIBRO y DETALLE LIBRO. En esta segunda tabla, la columna </a:t>
            </a:r>
            <a:r>
              <a:rPr kumimoji="0" lang="es-MX" sz="1200" b="0" i="0" u="none" strike="noStrike" kern="1200" cap="none" spc="0" normalizeH="0" baseline="0" noProof="0" dirty="0" err="1">
                <a:ln>
                  <a:noFill/>
                </a:ln>
                <a:solidFill>
                  <a:prstClr val="black"/>
                </a:solidFill>
                <a:effectLst/>
                <a:uLnTx/>
                <a:uFillTx/>
                <a:latin typeface="Calibri"/>
                <a:ea typeface="+mn-ea"/>
                <a:cs typeface="Arial" charset="0"/>
              </a:rPr>
              <a:t>desc_capitulo</a:t>
            </a: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 es de tipo CBLOB y se usa la función EMPTY_CLOB() para insertarla vacía. </a:t>
            </a:r>
          </a:p>
          <a:p>
            <a:pPr marL="0" marR="0" lvl="0" indent="0" algn="just" defTabSz="914400" rtl="0" eaLnBrk="1" fontAlgn="base" latinLnBrk="0" hangingPunct="1">
              <a:lnSpc>
                <a:spcPct val="90000"/>
              </a:lnSpc>
              <a:spcBef>
                <a:spcPct val="0"/>
              </a:spcBef>
              <a:spcAft>
                <a:spcPct val="0"/>
              </a:spcAft>
              <a:buClrTx/>
              <a:buSzTx/>
              <a:buFontTx/>
              <a:buNone/>
              <a:tabLst/>
              <a:defRPr/>
            </a:pPr>
            <a:r>
              <a:rPr kumimoji="0" lang="es-MX" sz="1200" b="0" i="0" u="none" strike="noStrike" kern="1200" cap="none" spc="0" normalizeH="0" baseline="0" noProof="0" dirty="0">
                <a:ln>
                  <a:noFill/>
                </a:ln>
                <a:solidFill>
                  <a:prstClr val="black"/>
                </a:solidFill>
                <a:effectLst/>
                <a:uLnTx/>
                <a:uFillTx/>
                <a:latin typeface="Calibri"/>
                <a:ea typeface="+mn-ea"/>
                <a:cs typeface="Arial" charset="0"/>
              </a:rPr>
              <a:t>Posteriormente se crean los objetos secuencias </a:t>
            </a:r>
            <a:r>
              <a:rPr kumimoji="0" lang="it-IT" sz="1200" b="0" i="0" u="none" strike="noStrike" kern="1200" cap="none" spc="0" normalizeH="0" baseline="0" noProof="0" dirty="0">
                <a:ln>
                  <a:noFill/>
                </a:ln>
                <a:solidFill>
                  <a:prstClr val="black"/>
                </a:solidFill>
                <a:effectLst/>
                <a:uLnTx/>
                <a:uFillTx/>
                <a:latin typeface="Calibri"/>
                <a:ea typeface="+mn-ea"/>
                <a:cs typeface="Arial" charset="0"/>
              </a:rPr>
              <a:t>SEQ_LIBRO y SEQ_DETALLE_LIBRO_CAPITULO las que serán usadas para insertar un valor correlativo en las columnas que son claves primarias de ambas tablas. Finalmente se inserta una fila a la tabla LIBRO que es la se muestra en el ejemplo.</a:t>
            </a:r>
            <a:endParaRPr kumimoji="0" lang="es-MX" sz="1200" b="0" i="0" u="none" strike="noStrike" kern="1200" cap="none" spc="0" normalizeH="0" baseline="0" noProof="0" dirty="0">
              <a:ln>
                <a:noFill/>
              </a:ln>
              <a:solidFill>
                <a:prstClr val="black"/>
              </a:solidFill>
              <a:effectLst/>
              <a:uLnTx/>
              <a:uFillTx/>
              <a:latin typeface="Calibri"/>
              <a:ea typeface="+mn-ea"/>
              <a:cs typeface="Arial" charset="0"/>
            </a:endParaRPr>
          </a:p>
        </p:txBody>
      </p:sp>
    </p:spTree>
    <p:extLst>
      <p:ext uri="{BB962C8B-B14F-4D97-AF65-F5344CB8AC3E}">
        <p14:creationId xmlns:p14="http://schemas.microsoft.com/office/powerpoint/2010/main" val="29023093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userDrawn="1">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2"/>
          <p:cNvSpPr/>
          <p:nvPr/>
        </p:nvSpPr>
        <p:spPr>
          <a:xfrm flipH="1">
            <a:off x="-1" y="0"/>
            <a:ext cx="4629587" cy="6858000"/>
          </a:xfrm>
          <a:custGeom>
            <a:avLst/>
            <a:gdLst/>
            <a:ahLst/>
            <a:cxnLst/>
            <a:rect l="l" t="t" r="r" b="b"/>
            <a:pathLst>
              <a:path w="6172782" h="6858000" extrusionOk="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1" name="Google Shape;11;p2"/>
          <p:cNvPicPr preferRelativeResize="0"/>
          <p:nvPr/>
        </p:nvPicPr>
        <p:blipFill rotWithShape="1">
          <a:blip r:embed="rId2">
            <a:alphaModFix/>
          </a:blip>
          <a:srcRect/>
          <a:stretch/>
        </p:blipFill>
        <p:spPr>
          <a:xfrm>
            <a:off x="20" y="11958"/>
            <a:ext cx="4518116" cy="6840855"/>
          </a:xfrm>
          <a:custGeom>
            <a:avLst/>
            <a:gdLst/>
            <a:ahLst/>
            <a:cxnLst/>
            <a:rect l="l" t="t" r="r" b="b"/>
            <a:pathLst>
              <a:path w="6024154" h="6858000" extrusionOk="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ln>
            <a:noFill/>
          </a:ln>
        </p:spPr>
      </p:pic>
      <p:pic>
        <p:nvPicPr>
          <p:cNvPr id="12" name="Google Shape;12;p2"/>
          <p:cNvPicPr preferRelativeResize="0"/>
          <p:nvPr/>
        </p:nvPicPr>
        <p:blipFill rotWithShape="1">
          <a:blip r:embed="rId3">
            <a:alphaModFix/>
          </a:blip>
          <a:srcRect/>
          <a:stretch/>
        </p:blipFill>
        <p:spPr>
          <a:xfrm>
            <a:off x="5190123" y="212270"/>
            <a:ext cx="3748263" cy="586221"/>
          </a:xfrm>
          <a:prstGeom prst="rect">
            <a:avLst/>
          </a:prstGeom>
          <a:noFill/>
          <a:ln>
            <a:noFill/>
          </a:ln>
        </p:spPr>
      </p:pic>
      <p:sp>
        <p:nvSpPr>
          <p:cNvPr id="14" name="Google Shape;14;p2"/>
          <p:cNvSpPr txBox="1">
            <a:spLocks noGrp="1"/>
          </p:cNvSpPr>
          <p:nvPr>
            <p:ph type="subTitle" idx="1"/>
          </p:nvPr>
        </p:nvSpPr>
        <p:spPr>
          <a:xfrm>
            <a:off x="5284700" y="5620875"/>
            <a:ext cx="3603900" cy="873900"/>
          </a:xfrm>
          <a:prstGeom prst="rect">
            <a:avLst/>
          </a:prstGeom>
          <a:solidFill>
            <a:srgbClr val="DE3075"/>
          </a:solidFill>
          <a:ln>
            <a:noFill/>
          </a:ln>
        </p:spPr>
        <p:txBody>
          <a:bodyPr spcFirstLastPara="1" wrap="square" lIns="91425" tIns="0" rIns="182875" bIns="0" anchor="t" anchorCtr="0">
            <a:noAutofit/>
          </a:bodyPr>
          <a:lstStyle>
            <a:lvl1pPr lvl="0" algn="r" rtl="0">
              <a:spcBef>
                <a:spcPts val="1000"/>
              </a:spcBef>
              <a:spcAft>
                <a:spcPts val="0"/>
              </a:spcAft>
              <a:buNone/>
              <a:defRPr sz="4800" b="1">
                <a:solidFill>
                  <a:srgbClr val="FFFFFF"/>
                </a:solidFill>
                <a:latin typeface="Calibri" panose="020F0502020204030204" pitchFamily="34" charset="0"/>
                <a:cs typeface="Calibri" panose="020F0502020204030204" pitchFamily="34" charset="0"/>
              </a:defRPr>
            </a:lvl1pPr>
            <a:lvl2pPr lvl="1" algn="r" rtl="0">
              <a:spcBef>
                <a:spcPts val="1000"/>
              </a:spcBef>
              <a:spcAft>
                <a:spcPts val="0"/>
              </a:spcAft>
              <a:buNone/>
              <a:defRPr sz="4800" b="1">
                <a:solidFill>
                  <a:srgbClr val="FFFFFF"/>
                </a:solidFill>
              </a:defRPr>
            </a:lvl2pPr>
            <a:lvl3pPr lvl="2" algn="r" rtl="0">
              <a:spcBef>
                <a:spcPts val="1000"/>
              </a:spcBef>
              <a:spcAft>
                <a:spcPts val="0"/>
              </a:spcAft>
              <a:buNone/>
              <a:defRPr sz="4800" b="1">
                <a:solidFill>
                  <a:srgbClr val="FFFFFF"/>
                </a:solidFill>
              </a:defRPr>
            </a:lvl3pPr>
            <a:lvl4pPr lvl="3" algn="r" rtl="0">
              <a:spcBef>
                <a:spcPts val="1000"/>
              </a:spcBef>
              <a:spcAft>
                <a:spcPts val="0"/>
              </a:spcAft>
              <a:buNone/>
              <a:defRPr sz="4800" b="1">
                <a:solidFill>
                  <a:srgbClr val="FFFFFF"/>
                </a:solidFill>
              </a:defRPr>
            </a:lvl4pPr>
            <a:lvl5pPr lvl="4" algn="r" rtl="0">
              <a:spcBef>
                <a:spcPts val="1000"/>
              </a:spcBef>
              <a:spcAft>
                <a:spcPts val="0"/>
              </a:spcAft>
              <a:buNone/>
              <a:defRPr sz="4800" b="1">
                <a:solidFill>
                  <a:srgbClr val="FFFFFF"/>
                </a:solidFill>
              </a:defRPr>
            </a:lvl5pPr>
            <a:lvl6pPr lvl="5" algn="r" rtl="0">
              <a:spcBef>
                <a:spcPts val="1000"/>
              </a:spcBef>
              <a:spcAft>
                <a:spcPts val="0"/>
              </a:spcAft>
              <a:buNone/>
              <a:defRPr sz="4800" b="1">
                <a:solidFill>
                  <a:srgbClr val="FFFFFF"/>
                </a:solidFill>
              </a:defRPr>
            </a:lvl6pPr>
            <a:lvl7pPr lvl="6" algn="r" rtl="0">
              <a:spcBef>
                <a:spcPts val="1000"/>
              </a:spcBef>
              <a:spcAft>
                <a:spcPts val="0"/>
              </a:spcAft>
              <a:buNone/>
              <a:defRPr sz="4800" b="1">
                <a:solidFill>
                  <a:srgbClr val="FFFFFF"/>
                </a:solidFill>
              </a:defRPr>
            </a:lvl7pPr>
            <a:lvl8pPr lvl="7" algn="r" rtl="0">
              <a:spcBef>
                <a:spcPts val="1000"/>
              </a:spcBef>
              <a:spcAft>
                <a:spcPts val="0"/>
              </a:spcAft>
              <a:buNone/>
              <a:defRPr sz="4800" b="1">
                <a:solidFill>
                  <a:srgbClr val="FFFFFF"/>
                </a:solidFill>
              </a:defRPr>
            </a:lvl8pPr>
            <a:lvl9pPr lvl="8" algn="r" rtl="0">
              <a:spcBef>
                <a:spcPts val="1000"/>
              </a:spcBef>
              <a:spcAft>
                <a:spcPts val="0"/>
              </a:spcAft>
              <a:buNone/>
              <a:defRPr sz="4800" b="1">
                <a:solidFill>
                  <a:srgbClr val="FFFFFF"/>
                </a:solidFill>
              </a:defRPr>
            </a:lvl9pPr>
          </a:lstStyle>
          <a:p>
            <a:endParaRPr/>
          </a:p>
        </p:txBody>
      </p:sp>
      <p:sp>
        <p:nvSpPr>
          <p:cNvPr id="7" name="Google Shape;13;p2">
            <a:extLst>
              <a:ext uri="{FF2B5EF4-FFF2-40B4-BE49-F238E27FC236}">
                <a16:creationId xmlns:a16="http://schemas.microsoft.com/office/drawing/2014/main" id="{64854533-8DCC-1C49-8946-547AD8D471A7}"/>
              </a:ext>
            </a:extLst>
          </p:cNvPr>
          <p:cNvSpPr txBox="1">
            <a:spLocks noGrp="1"/>
          </p:cNvSpPr>
          <p:nvPr>
            <p:ph type="title"/>
          </p:nvPr>
        </p:nvSpPr>
        <p:spPr>
          <a:xfrm>
            <a:off x="3993775" y="2487700"/>
            <a:ext cx="4894800" cy="2891100"/>
          </a:xfrm>
          <a:prstGeom prst="rect">
            <a:avLst/>
          </a:prstGeom>
        </p:spPr>
        <p:txBody>
          <a:bodyPr spcFirstLastPara="1" wrap="square" lIns="91425" tIns="45700" rIns="91425" bIns="45700" anchor="b" anchorCtr="0">
            <a:noAutofit/>
          </a:bodyPr>
          <a:lstStyle>
            <a:lvl1pPr lvl="0" algn="r" rtl="0">
              <a:spcBef>
                <a:spcPts val="0"/>
              </a:spcBef>
              <a:spcAft>
                <a:spcPts val="0"/>
              </a:spcAft>
              <a:buNone/>
              <a:defRPr sz="6600">
                <a:latin typeface="Calibri" panose="020F0502020204030204" pitchFamily="34" charset="0"/>
                <a:cs typeface="Calibri" panose="020F0502020204030204" pitchFamily="34" charset="0"/>
              </a:defRPr>
            </a:lvl1pPr>
            <a:lvl2pPr lvl="1" algn="r" rtl="0">
              <a:spcBef>
                <a:spcPts val="0"/>
              </a:spcBef>
              <a:spcAft>
                <a:spcPts val="0"/>
              </a:spcAft>
              <a:buNone/>
              <a:defRPr sz="5600"/>
            </a:lvl2pPr>
            <a:lvl3pPr lvl="2" algn="r" rtl="0">
              <a:spcBef>
                <a:spcPts val="0"/>
              </a:spcBef>
              <a:spcAft>
                <a:spcPts val="0"/>
              </a:spcAft>
              <a:buNone/>
              <a:defRPr sz="5600"/>
            </a:lvl3pPr>
            <a:lvl4pPr lvl="3" algn="r" rtl="0">
              <a:spcBef>
                <a:spcPts val="0"/>
              </a:spcBef>
              <a:spcAft>
                <a:spcPts val="0"/>
              </a:spcAft>
              <a:buNone/>
              <a:defRPr sz="5600"/>
            </a:lvl4pPr>
            <a:lvl5pPr lvl="4" algn="r" rtl="0">
              <a:spcBef>
                <a:spcPts val="0"/>
              </a:spcBef>
              <a:spcAft>
                <a:spcPts val="0"/>
              </a:spcAft>
              <a:buNone/>
              <a:defRPr sz="5600"/>
            </a:lvl5pPr>
            <a:lvl6pPr lvl="5" algn="r" rtl="0">
              <a:spcBef>
                <a:spcPts val="0"/>
              </a:spcBef>
              <a:spcAft>
                <a:spcPts val="0"/>
              </a:spcAft>
              <a:buNone/>
              <a:defRPr sz="5600"/>
            </a:lvl6pPr>
            <a:lvl7pPr lvl="6" algn="r" rtl="0">
              <a:spcBef>
                <a:spcPts val="0"/>
              </a:spcBef>
              <a:spcAft>
                <a:spcPts val="0"/>
              </a:spcAft>
              <a:buNone/>
              <a:defRPr sz="5600"/>
            </a:lvl7pPr>
            <a:lvl8pPr lvl="7" algn="r" rtl="0">
              <a:spcBef>
                <a:spcPts val="0"/>
              </a:spcBef>
              <a:spcAft>
                <a:spcPts val="0"/>
              </a:spcAft>
              <a:buNone/>
              <a:defRPr sz="5600"/>
            </a:lvl8pPr>
            <a:lvl9pPr lvl="8" algn="r" rtl="0">
              <a:spcBef>
                <a:spcPts val="0"/>
              </a:spcBef>
              <a:spcAft>
                <a:spcPts val="0"/>
              </a:spcAft>
              <a:buNone/>
              <a:defRPr sz="5600"/>
            </a:lvl9pPr>
          </a:lstStyle>
          <a:p>
            <a:endParaRPr lang="es-ES_tradnl"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Encabezado de sección 4">
  <p:cSld name="Encabezado de sección 4">
    <p:bg>
      <p:bgPr>
        <a:solidFill>
          <a:schemeClr val="accent3"/>
        </a:solidFill>
        <a:effectLst/>
      </p:bgPr>
    </p:bg>
    <p:spTree>
      <p:nvGrpSpPr>
        <p:cNvPr id="1" name="Shape 35"/>
        <p:cNvGrpSpPr/>
        <p:nvPr/>
      </p:nvGrpSpPr>
      <p:grpSpPr>
        <a:xfrm>
          <a:off x="0" y="0"/>
          <a:ext cx="0" cy="0"/>
          <a:chOff x="0" y="0"/>
          <a:chExt cx="0" cy="0"/>
        </a:xfrm>
      </p:grpSpPr>
      <p:sp>
        <p:nvSpPr>
          <p:cNvPr id="36" name="Google Shape;36;p6"/>
          <p:cNvSpPr/>
          <p:nvPr/>
        </p:nvSpPr>
        <p:spPr>
          <a:xfrm rot="10800000" flipH="1">
            <a:off x="0" y="3085"/>
            <a:ext cx="4850881" cy="573708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37" name="Google Shape;37;p6"/>
          <p:cNvPicPr preferRelativeResize="0"/>
          <p:nvPr/>
        </p:nvPicPr>
        <p:blipFill rotWithShape="1">
          <a:blip r:embed="rId2">
            <a:alphaModFix/>
          </a:blip>
          <a:srcRect/>
          <a:stretch/>
        </p:blipFill>
        <p:spPr>
          <a:xfrm>
            <a:off x="5177307" y="186298"/>
            <a:ext cx="3812148" cy="601304"/>
          </a:xfrm>
          <a:prstGeom prst="rect">
            <a:avLst/>
          </a:prstGeom>
          <a:noFill/>
          <a:ln>
            <a:noFill/>
          </a:ln>
        </p:spPr>
      </p:pic>
      <p:pic>
        <p:nvPicPr>
          <p:cNvPr id="38" name="Google Shape;38;p6" descr="Imagen que contiene persona, foto, hombre, mujer&#10;&#10;Descripción generada automáticamente"/>
          <p:cNvPicPr preferRelativeResize="0"/>
          <p:nvPr/>
        </p:nvPicPr>
        <p:blipFill rotWithShape="1">
          <a:blip r:embed="rId3">
            <a:alphaModFix/>
          </a:blip>
          <a:srcRect r="16352"/>
          <a:stretch/>
        </p:blipFill>
        <p:spPr>
          <a:xfrm>
            <a:off x="1" y="10"/>
            <a:ext cx="4711067" cy="5589566"/>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40" name="Google Shape;40;p6"/>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a:p>
        </p:txBody>
      </p:sp>
    </p:spTree>
    <p:extLst>
      <p:ext uri="{BB962C8B-B14F-4D97-AF65-F5344CB8AC3E}">
        <p14:creationId xmlns:p14="http://schemas.microsoft.com/office/powerpoint/2010/main" val="23468094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objetos 4" userDrawn="1">
  <p:cSld name="Título y objetos 4">
    <p:spTree>
      <p:nvGrpSpPr>
        <p:cNvPr id="1" name="Shape 107"/>
        <p:cNvGrpSpPr/>
        <p:nvPr/>
      </p:nvGrpSpPr>
      <p:grpSpPr>
        <a:xfrm>
          <a:off x="0" y="0"/>
          <a:ext cx="0" cy="0"/>
          <a:chOff x="0" y="0"/>
          <a:chExt cx="0" cy="0"/>
        </a:xfrm>
      </p:grpSpPr>
      <p:sp>
        <p:nvSpPr>
          <p:cNvPr id="109" name="Google Shape;109;p17"/>
          <p:cNvSpPr/>
          <p:nvPr/>
        </p:nvSpPr>
        <p:spPr>
          <a:xfrm>
            <a:off x="770850" y="212725"/>
            <a:ext cx="903600" cy="813000"/>
          </a:xfrm>
          <a:prstGeom prst="parallelogram">
            <a:avLst>
              <a:gd name="adj" fmla="val 45310"/>
            </a:avLst>
          </a:prstGeom>
          <a:solidFill>
            <a:srgbClr val="BED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7"/>
          <p:cNvSpPr/>
          <p:nvPr/>
        </p:nvSpPr>
        <p:spPr>
          <a:xfrm>
            <a:off x="146422" y="212725"/>
            <a:ext cx="903600" cy="813000"/>
          </a:xfrm>
          <a:prstGeom prst="parallelogram">
            <a:avLst>
              <a:gd name="adj" fmla="val 45310"/>
            </a:avLst>
          </a:prstGeom>
          <a:gradFill>
            <a:gsLst>
              <a:gs pos="0">
                <a:srgbClr val="FFFFFF"/>
              </a:gs>
              <a:gs pos="65000">
                <a:schemeClr val="accent3"/>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 name="Google Shape;113;p17"/>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114" name="Google Shape;114;p17"/>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9" name="Google Shape;84;p14">
            <a:extLst>
              <a:ext uri="{FF2B5EF4-FFF2-40B4-BE49-F238E27FC236}">
                <a16:creationId xmlns:a16="http://schemas.microsoft.com/office/drawing/2014/main" id="{66000D04-C10D-E74D-BD69-F15BCBCB23CB}"/>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0" name="Google Shape;87;p14">
            <a:extLst>
              <a:ext uri="{FF2B5EF4-FFF2-40B4-BE49-F238E27FC236}">
                <a16:creationId xmlns:a16="http://schemas.microsoft.com/office/drawing/2014/main" id="{CFC8E6A0-23C5-B947-94E4-E744F76CED42}"/>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
        <p:nvSpPr>
          <p:cNvPr id="11" name="Google Shape;7;p1">
            <a:extLst>
              <a:ext uri="{FF2B5EF4-FFF2-40B4-BE49-F238E27FC236}">
                <a16:creationId xmlns:a16="http://schemas.microsoft.com/office/drawing/2014/main" id="{7597FF83-28B2-D447-8C51-BAB390C7D7B0}"/>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4798837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Encabezado de sección 5">
  <p:cSld name="Encabezado de sección 5">
    <p:bg>
      <p:bgPr>
        <a:solidFill>
          <a:schemeClr val="accent4"/>
        </a:solidFill>
        <a:effectLst/>
      </p:bgPr>
    </p:bg>
    <p:spTree>
      <p:nvGrpSpPr>
        <p:cNvPr id="1" name="Shape 41"/>
        <p:cNvGrpSpPr/>
        <p:nvPr/>
      </p:nvGrpSpPr>
      <p:grpSpPr>
        <a:xfrm>
          <a:off x="0" y="0"/>
          <a:ext cx="0" cy="0"/>
          <a:chOff x="0" y="0"/>
          <a:chExt cx="0" cy="0"/>
        </a:xfrm>
      </p:grpSpPr>
      <p:sp>
        <p:nvSpPr>
          <p:cNvPr id="42" name="Google Shape;42;p7"/>
          <p:cNvSpPr/>
          <p:nvPr/>
        </p:nvSpPr>
        <p:spPr>
          <a:xfrm rot="10800000" flipH="1">
            <a:off x="0" y="3085"/>
            <a:ext cx="4850881" cy="573708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43" name="Google Shape;43;p7"/>
          <p:cNvPicPr preferRelativeResize="0"/>
          <p:nvPr/>
        </p:nvPicPr>
        <p:blipFill rotWithShape="1">
          <a:blip r:embed="rId2">
            <a:alphaModFix/>
          </a:blip>
          <a:srcRect/>
          <a:stretch/>
        </p:blipFill>
        <p:spPr>
          <a:xfrm>
            <a:off x="5177307" y="186298"/>
            <a:ext cx="3812148" cy="601304"/>
          </a:xfrm>
          <a:prstGeom prst="rect">
            <a:avLst/>
          </a:prstGeom>
          <a:noFill/>
          <a:ln>
            <a:noFill/>
          </a:ln>
        </p:spPr>
      </p:pic>
      <p:pic>
        <p:nvPicPr>
          <p:cNvPr id="44" name="Google Shape;44;p7" descr="Una caricatura de una ciudad&#10;&#10;Descripción generada automáticamente"/>
          <p:cNvPicPr preferRelativeResize="0"/>
          <p:nvPr/>
        </p:nvPicPr>
        <p:blipFill rotWithShape="1">
          <a:blip r:embed="rId3">
            <a:alphaModFix/>
          </a:blip>
          <a:srcRect l="9870" r="6482"/>
          <a:stretch/>
        </p:blipFill>
        <p:spPr>
          <a:xfrm>
            <a:off x="1" y="10"/>
            <a:ext cx="4711067" cy="5589566"/>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46" name="Google Shape;46;p7"/>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a:p>
        </p:txBody>
      </p:sp>
    </p:spTree>
    <p:extLst>
      <p:ext uri="{BB962C8B-B14F-4D97-AF65-F5344CB8AC3E}">
        <p14:creationId xmlns:p14="http://schemas.microsoft.com/office/powerpoint/2010/main" val="11239327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ítulo y objetos 5" userDrawn="1">
  <p:cSld name="Título y objetos 5">
    <p:spTree>
      <p:nvGrpSpPr>
        <p:cNvPr id="1" name="Shape 115"/>
        <p:cNvGrpSpPr/>
        <p:nvPr/>
      </p:nvGrpSpPr>
      <p:grpSpPr>
        <a:xfrm>
          <a:off x="0" y="0"/>
          <a:ext cx="0" cy="0"/>
          <a:chOff x="0" y="0"/>
          <a:chExt cx="0" cy="0"/>
        </a:xfrm>
      </p:grpSpPr>
      <p:sp>
        <p:nvSpPr>
          <p:cNvPr id="117" name="Google Shape;117;p18"/>
          <p:cNvSpPr/>
          <p:nvPr/>
        </p:nvSpPr>
        <p:spPr>
          <a:xfrm>
            <a:off x="770850" y="212725"/>
            <a:ext cx="903600" cy="813000"/>
          </a:xfrm>
          <a:prstGeom prst="parallelogram">
            <a:avLst>
              <a:gd name="adj" fmla="val 45310"/>
            </a:avLst>
          </a:prstGeom>
          <a:solidFill>
            <a:srgbClr val="00A0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8"/>
          <p:cNvSpPr/>
          <p:nvPr/>
        </p:nvSpPr>
        <p:spPr>
          <a:xfrm>
            <a:off x="146422" y="212725"/>
            <a:ext cx="903600" cy="813000"/>
          </a:xfrm>
          <a:prstGeom prst="parallelogram">
            <a:avLst>
              <a:gd name="adj" fmla="val 45310"/>
            </a:avLst>
          </a:prstGeom>
          <a:gradFill>
            <a:gsLst>
              <a:gs pos="0">
                <a:srgbClr val="FFFFFF"/>
              </a:gs>
              <a:gs pos="65000">
                <a:schemeClr val="accent4"/>
              </a:gs>
              <a:gs pos="100000">
                <a:schemeClr val="accent4"/>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1" name="Google Shape;121;p18"/>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122" name="Google Shape;122;p18"/>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9" name="Google Shape;84;p14">
            <a:extLst>
              <a:ext uri="{FF2B5EF4-FFF2-40B4-BE49-F238E27FC236}">
                <a16:creationId xmlns:a16="http://schemas.microsoft.com/office/drawing/2014/main" id="{68D524C4-1F0A-4E44-A95B-72D8DB45E405}"/>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0" name="Google Shape;87;p14">
            <a:extLst>
              <a:ext uri="{FF2B5EF4-FFF2-40B4-BE49-F238E27FC236}">
                <a16:creationId xmlns:a16="http://schemas.microsoft.com/office/drawing/2014/main" id="{042199C9-DD4D-EB45-AFC1-D179EEED3963}"/>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
        <p:nvSpPr>
          <p:cNvPr id="11" name="Google Shape;7;p1">
            <a:extLst>
              <a:ext uri="{FF2B5EF4-FFF2-40B4-BE49-F238E27FC236}">
                <a16:creationId xmlns:a16="http://schemas.microsoft.com/office/drawing/2014/main" id="{11BA7EF7-A1ED-2147-8386-4D991E939F00}"/>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2344883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1">
  <p:cSld name="TITLE_4_1_1">
    <p:bg>
      <p:bgPr>
        <a:solidFill>
          <a:schemeClr val="dk2"/>
        </a:solidFill>
        <a:effectLst/>
      </p:bgPr>
    </p:bg>
    <p:spTree>
      <p:nvGrpSpPr>
        <p:cNvPr id="1" name="Shape 15"/>
        <p:cNvGrpSpPr/>
        <p:nvPr/>
      </p:nvGrpSpPr>
      <p:grpSpPr>
        <a:xfrm>
          <a:off x="0" y="0"/>
          <a:ext cx="0" cy="0"/>
          <a:chOff x="0" y="0"/>
          <a:chExt cx="0" cy="0"/>
        </a:xfrm>
      </p:grpSpPr>
      <p:pic>
        <p:nvPicPr>
          <p:cNvPr id="16" name="Google Shape;16;p3"/>
          <p:cNvPicPr preferRelativeResize="0"/>
          <p:nvPr/>
        </p:nvPicPr>
        <p:blipFill rotWithShape="1">
          <a:blip r:embed="rId2">
            <a:alphaModFix/>
          </a:blip>
          <a:srcRect/>
          <a:stretch/>
        </p:blipFill>
        <p:spPr>
          <a:xfrm>
            <a:off x="5177307" y="186298"/>
            <a:ext cx="3812148" cy="601304"/>
          </a:xfrm>
          <a:prstGeom prst="rect">
            <a:avLst/>
          </a:prstGeom>
          <a:noFill/>
          <a:ln>
            <a:noFill/>
          </a:ln>
        </p:spPr>
      </p:pic>
      <p:grpSp>
        <p:nvGrpSpPr>
          <p:cNvPr id="18" name="Google Shape;18;p3"/>
          <p:cNvGrpSpPr/>
          <p:nvPr/>
        </p:nvGrpSpPr>
        <p:grpSpPr>
          <a:xfrm>
            <a:off x="0" y="-124"/>
            <a:ext cx="4853665" cy="5740374"/>
            <a:chOff x="0" y="-126"/>
            <a:chExt cx="4554438" cy="5386482"/>
          </a:xfrm>
        </p:grpSpPr>
        <p:sp>
          <p:nvSpPr>
            <p:cNvPr id="19" name="Google Shape;19;p3"/>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20" name="Google Shape;20;p3" descr="Una caricatura de una ciudad&#10;&#10;Descripción generada automáticamente"/>
            <p:cNvPicPr preferRelativeResize="0"/>
            <p:nvPr/>
          </p:nvPicPr>
          <p:blipFill rotWithShape="1">
            <a:blip r:embed="rId3">
              <a:alphaModFix/>
            </a:blip>
            <a:srcRect l="9870" r="648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1" name="Google Shape;21;p3"/>
          <p:cNvSpPr txBox="1">
            <a:spLocks noGrp="1"/>
          </p:cNvSpPr>
          <p:nvPr>
            <p:ph type="title"/>
          </p:nvPr>
        </p:nvSpPr>
        <p:spPr>
          <a:xfrm>
            <a:off x="3004575" y="3476150"/>
            <a:ext cx="5995800" cy="1603200"/>
          </a:xfrm>
          <a:prstGeom prst="rect">
            <a:avLst/>
          </a:prstGeom>
          <a:solidFill>
            <a:srgbClr val="DE3075">
              <a:alpha val="6429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2">
  <p:cSld name="TITLE_4">
    <p:bg>
      <p:bgPr>
        <a:solidFill>
          <a:schemeClr val="accent1"/>
        </a:solidFill>
        <a:effectLst/>
      </p:bgPr>
    </p:bg>
    <p:spTree>
      <p:nvGrpSpPr>
        <p:cNvPr id="1" name="Shape 22"/>
        <p:cNvGrpSpPr/>
        <p:nvPr/>
      </p:nvGrpSpPr>
      <p:grpSpPr>
        <a:xfrm>
          <a:off x="0" y="0"/>
          <a:ext cx="0" cy="0"/>
          <a:chOff x="0" y="0"/>
          <a:chExt cx="0" cy="0"/>
        </a:xfrm>
      </p:grpSpPr>
      <p:grpSp>
        <p:nvGrpSpPr>
          <p:cNvPr id="23" name="Google Shape;23;p4"/>
          <p:cNvGrpSpPr/>
          <p:nvPr/>
        </p:nvGrpSpPr>
        <p:grpSpPr>
          <a:xfrm>
            <a:off x="0" y="-124"/>
            <a:ext cx="4853665" cy="5740374"/>
            <a:chOff x="0" y="-126"/>
            <a:chExt cx="4554438" cy="5386482"/>
          </a:xfrm>
        </p:grpSpPr>
        <p:sp>
          <p:nvSpPr>
            <p:cNvPr id="24" name="Google Shape;24;p4"/>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25" name="Google Shape;25;p4" descr="Imagen que contiene persona, foto, hombre, mujer&#10;&#10;Descripción generada automáticamente"/>
            <p:cNvPicPr preferRelativeResize="0"/>
            <p:nvPr/>
          </p:nvPicPr>
          <p:blipFill rotWithShape="1">
            <a:blip r:embed="rId2">
              <a:alphaModFix/>
            </a:blip>
            <a:srcRect r="1635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6" name="Google Shape;26;p4"/>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pic>
        <p:nvPicPr>
          <p:cNvPr id="27" name="Google Shape;27;p4"/>
          <p:cNvPicPr preferRelativeResize="0"/>
          <p:nvPr/>
        </p:nvPicPr>
        <p:blipFill rotWithShape="1">
          <a:blip r:embed="rId3">
            <a:alphaModFix/>
          </a:blip>
          <a:srcRect/>
          <a:stretch/>
        </p:blipFill>
        <p:spPr>
          <a:xfrm>
            <a:off x="5177307" y="186298"/>
            <a:ext cx="3812148" cy="60130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ítulo y objetos 1" preserve="1">
  <p:cSld name="Título y objetos 1">
    <p:spTree>
      <p:nvGrpSpPr>
        <p:cNvPr id="1" name="Shape 83"/>
        <p:cNvGrpSpPr/>
        <p:nvPr/>
      </p:nvGrpSpPr>
      <p:grpSpPr>
        <a:xfrm>
          <a:off x="0" y="0"/>
          <a:ext cx="0" cy="0"/>
          <a:chOff x="0" y="0"/>
          <a:chExt cx="0" cy="0"/>
        </a:xfrm>
      </p:grpSpPr>
      <p:sp>
        <p:nvSpPr>
          <p:cNvPr id="84" name="Google Shape;84;p14"/>
          <p:cNvSpPr/>
          <p:nvPr/>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85" name="Google Shape;85;p14"/>
          <p:cNvSpPr/>
          <p:nvPr/>
        </p:nvSpPr>
        <p:spPr>
          <a:xfrm>
            <a:off x="770850" y="212725"/>
            <a:ext cx="903600" cy="813000"/>
          </a:xfrm>
          <a:prstGeom prst="parallelogram">
            <a:avLst>
              <a:gd name="adj" fmla="val 45310"/>
            </a:avLst>
          </a:prstGeom>
          <a:solidFill>
            <a:srgbClr val="818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4"/>
          <p:cNvSpPr/>
          <p:nvPr/>
        </p:nvSpPr>
        <p:spPr>
          <a:xfrm>
            <a:off x="146422" y="212725"/>
            <a:ext cx="903600" cy="813000"/>
          </a:xfrm>
          <a:prstGeom prst="parallelogram">
            <a:avLst>
              <a:gd name="adj" fmla="val 45310"/>
            </a:avLst>
          </a:prstGeom>
          <a:gradFill>
            <a:gsLst>
              <a:gs pos="0">
                <a:srgbClr val="FFFFFF"/>
              </a:gs>
              <a:gs pos="65000">
                <a:schemeClr val="dk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pic>
        <p:nvPicPr>
          <p:cNvPr id="89" name="Google Shape;89;p14"/>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0" name="Google Shape;90;p14"/>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7;p1">
            <a:extLst>
              <a:ext uri="{FF2B5EF4-FFF2-40B4-BE49-F238E27FC236}">
                <a16:creationId xmlns:a16="http://schemas.microsoft.com/office/drawing/2014/main" id="{0B5789D4-A1BB-0442-8135-68C7C82B7CE3}"/>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423579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ítulo y objetos 2" userDrawn="1">
  <p:cSld name="OBJECT">
    <p:spTree>
      <p:nvGrpSpPr>
        <p:cNvPr id="1" name="Shape 91"/>
        <p:cNvGrpSpPr/>
        <p:nvPr/>
      </p:nvGrpSpPr>
      <p:grpSpPr>
        <a:xfrm>
          <a:off x="0" y="0"/>
          <a:ext cx="0" cy="0"/>
          <a:chOff x="0" y="0"/>
          <a:chExt cx="0" cy="0"/>
        </a:xfrm>
      </p:grpSpPr>
      <p:sp>
        <p:nvSpPr>
          <p:cNvPr id="93" name="Google Shape;93;p15"/>
          <p:cNvSpPr/>
          <p:nvPr/>
        </p:nvSpPr>
        <p:spPr>
          <a:xfrm>
            <a:off x="770850" y="212725"/>
            <a:ext cx="903600" cy="813000"/>
          </a:xfrm>
          <a:prstGeom prst="parallelogram">
            <a:avLst>
              <a:gd name="adj" fmla="val 453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146422" y="212725"/>
            <a:ext cx="903600" cy="813000"/>
          </a:xfrm>
          <a:prstGeom prst="parallelogram">
            <a:avLst>
              <a:gd name="adj" fmla="val 45310"/>
            </a:avLst>
          </a:prstGeom>
          <a:gradFill>
            <a:gsLst>
              <a:gs pos="0">
                <a:srgbClr val="FFFFFF"/>
              </a:gs>
              <a:gs pos="65000">
                <a:schemeClr val="accent1"/>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5"/>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8" name="Google Shape;98;p15"/>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10" name="Google Shape;84;p14">
            <a:extLst>
              <a:ext uri="{FF2B5EF4-FFF2-40B4-BE49-F238E27FC236}">
                <a16:creationId xmlns:a16="http://schemas.microsoft.com/office/drawing/2014/main" id="{4F836A24-6D51-4D40-AB79-0230302D1457}"/>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1" name="Google Shape;87;p14">
            <a:extLst>
              <a:ext uri="{FF2B5EF4-FFF2-40B4-BE49-F238E27FC236}">
                <a16:creationId xmlns:a16="http://schemas.microsoft.com/office/drawing/2014/main" id="{3BFC4BEF-06F5-F149-88A2-FDD96288DC2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sp>
        <p:nvSpPr>
          <p:cNvPr id="12" name="Google Shape;7;p1">
            <a:extLst>
              <a:ext uri="{FF2B5EF4-FFF2-40B4-BE49-F238E27FC236}">
                <a16:creationId xmlns:a16="http://schemas.microsoft.com/office/drawing/2014/main" id="{0D7DAA7F-11AA-0147-9DA0-85C0C21C9491}"/>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solidFill>
          <a:schemeClr val="bg2"/>
        </a:solidFill>
        <a:effectLst/>
      </p:bgPr>
    </p:bg>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EC7D9485-9D22-5647-86A2-61337F2EBDAC}"/>
              </a:ext>
            </a:extLst>
          </p:cNvPr>
          <p:cNvSpPr>
            <a:spLocks noGrp="1"/>
          </p:cNvSpPr>
          <p:nvPr>
            <p:ph type="body" sz="quarter" idx="11"/>
          </p:nvPr>
        </p:nvSpPr>
        <p:spPr>
          <a:xfrm>
            <a:off x="560387" y="2634922"/>
            <a:ext cx="8023225" cy="2275770"/>
          </a:xfrm>
          <a:prstGeom prst="rect">
            <a:avLst/>
          </a:prstGeom>
        </p:spPr>
        <p:txBody>
          <a:bodyPr anchor="ctr"/>
          <a:lstStyle>
            <a:lvl1pPr marL="50800" indent="0" algn="ctr">
              <a:buNone/>
              <a:defRPr sz="4000">
                <a:solidFill>
                  <a:schemeClr val="bg1"/>
                </a:solidFill>
                <a:latin typeface="Calibri" panose="020F0502020204030204" pitchFamily="34" charset="0"/>
                <a:cs typeface="Calibri" panose="020F0502020204030204" pitchFamily="34" charset="0"/>
              </a:defRPr>
            </a:lvl1pPr>
          </a:lstStyle>
          <a:p>
            <a:pPr lvl="0"/>
            <a:endParaRPr lang="es-ES_tradnl" dirty="0"/>
          </a:p>
        </p:txBody>
      </p:sp>
      <p:pic>
        <p:nvPicPr>
          <p:cNvPr id="6" name="Google Shape;12;p2">
            <a:extLst>
              <a:ext uri="{FF2B5EF4-FFF2-40B4-BE49-F238E27FC236}">
                <a16:creationId xmlns:a16="http://schemas.microsoft.com/office/drawing/2014/main" id="{0D343A73-BC54-BF4C-A259-A0C913A07BC0}"/>
              </a:ext>
            </a:extLst>
          </p:cNvPr>
          <p:cNvPicPr preferRelativeResize="0"/>
          <p:nvPr userDrawn="1"/>
        </p:nvPicPr>
        <p:blipFill rotWithShape="1">
          <a:blip r:embed="rId2">
            <a:alphaModFix/>
          </a:blip>
          <a:srcRect/>
          <a:stretch/>
        </p:blipFill>
        <p:spPr>
          <a:xfrm>
            <a:off x="6179349" y="392750"/>
            <a:ext cx="2759037" cy="459625"/>
          </a:xfrm>
          <a:prstGeom prst="rect">
            <a:avLst/>
          </a:prstGeom>
          <a:noFill/>
          <a:ln>
            <a:noFill/>
          </a:ln>
        </p:spPr>
      </p:pic>
      <p:sp>
        <p:nvSpPr>
          <p:cNvPr id="10" name="Marcador de texto 4">
            <a:extLst>
              <a:ext uri="{FF2B5EF4-FFF2-40B4-BE49-F238E27FC236}">
                <a16:creationId xmlns:a16="http://schemas.microsoft.com/office/drawing/2014/main" id="{A2F63D34-FBAE-5442-A997-D0933D828667}"/>
              </a:ext>
            </a:extLst>
          </p:cNvPr>
          <p:cNvSpPr>
            <a:spLocks noGrp="1"/>
          </p:cNvSpPr>
          <p:nvPr>
            <p:ph type="body" sz="quarter" idx="12"/>
          </p:nvPr>
        </p:nvSpPr>
        <p:spPr>
          <a:xfrm>
            <a:off x="560387" y="1632286"/>
            <a:ext cx="8023225" cy="665749"/>
          </a:xfrm>
          <a:prstGeom prst="rect">
            <a:avLst/>
          </a:prstGeom>
          <a:solidFill>
            <a:schemeClr val="accent1"/>
          </a:solidFill>
        </p:spPr>
        <p:txBody>
          <a:bodyPr/>
          <a:lstStyle>
            <a:lvl1pPr marL="50800" indent="0" algn="ctr">
              <a:buNone/>
              <a:defRPr sz="2800">
                <a:solidFill>
                  <a:schemeClr val="bg1"/>
                </a:solidFill>
                <a:latin typeface="Calibri" panose="020F0502020204030204" pitchFamily="34" charset="0"/>
                <a:cs typeface="Calibri" panose="020F0502020204030204" pitchFamily="34" charset="0"/>
              </a:defRPr>
            </a:lvl1pPr>
          </a:lstStyle>
          <a:p>
            <a:pPr lvl="0"/>
            <a:endParaRPr lang="es-ES_tradnl" dirty="0"/>
          </a:p>
        </p:txBody>
      </p:sp>
      <p:sp>
        <p:nvSpPr>
          <p:cNvPr id="11" name="Google Shape;165;p24">
            <a:extLst>
              <a:ext uri="{FF2B5EF4-FFF2-40B4-BE49-F238E27FC236}">
                <a16:creationId xmlns:a16="http://schemas.microsoft.com/office/drawing/2014/main" id="{ED241A5B-D2F8-1D45-8F9D-D1D4B48E7814}"/>
              </a:ext>
            </a:extLst>
          </p:cNvPr>
          <p:cNvSpPr/>
          <p:nvPr userDrawn="1"/>
        </p:nvSpPr>
        <p:spPr>
          <a:xfrm>
            <a:off x="770850" y="212725"/>
            <a:ext cx="903600"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6;p24">
            <a:extLst>
              <a:ext uri="{FF2B5EF4-FFF2-40B4-BE49-F238E27FC236}">
                <a16:creationId xmlns:a16="http://schemas.microsoft.com/office/drawing/2014/main" id="{990F690A-789C-6740-B34D-11153A9BBDDB}"/>
              </a:ext>
            </a:extLst>
          </p:cNvPr>
          <p:cNvSpPr/>
          <p:nvPr userDrawn="1"/>
        </p:nvSpPr>
        <p:spPr>
          <a:xfrm>
            <a:off x="146422" y="212725"/>
            <a:ext cx="903600" cy="813000"/>
          </a:xfrm>
          <a:prstGeom prst="parallelogram">
            <a:avLst>
              <a:gd name="adj" fmla="val 45310"/>
            </a:avLst>
          </a:prstGeom>
          <a:gradFill>
            <a:gsLst>
              <a:gs pos="0">
                <a:schemeClr val="bg2"/>
              </a:gs>
              <a:gs pos="65000">
                <a:schemeClr val="bg1"/>
              </a:gs>
              <a:gs pos="100000">
                <a:schemeClr val="bg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4;p14">
            <a:extLst>
              <a:ext uri="{FF2B5EF4-FFF2-40B4-BE49-F238E27FC236}">
                <a16:creationId xmlns:a16="http://schemas.microsoft.com/office/drawing/2014/main" id="{7FF938C0-C0B1-8543-A7DC-F3B0AA5BE94F}"/>
              </a:ext>
            </a:extLst>
          </p:cNvPr>
          <p:cNvSpPr/>
          <p:nvPr userDrawn="1"/>
        </p:nvSpPr>
        <p:spPr>
          <a:xfrm>
            <a:off x="1372975" y="212725"/>
            <a:ext cx="4806374"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CL" dirty="0">
              <a:latin typeface="Bebas Neue" panose="020B0606020202050201" pitchFamily="34" charset="77"/>
            </a:endParaRPr>
          </a:p>
        </p:txBody>
      </p:sp>
      <p:sp>
        <p:nvSpPr>
          <p:cNvPr id="15" name="Google Shape;87;p14">
            <a:extLst>
              <a:ext uri="{FF2B5EF4-FFF2-40B4-BE49-F238E27FC236}">
                <a16:creationId xmlns:a16="http://schemas.microsoft.com/office/drawing/2014/main" id="{D9228F07-B61E-0645-862B-247F10F5B15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solidFill>
                  <a:schemeClr val="accent1"/>
                </a:solidFill>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Tree>
    <p:extLst>
      <p:ext uri="{BB962C8B-B14F-4D97-AF65-F5344CB8AC3E}">
        <p14:creationId xmlns:p14="http://schemas.microsoft.com/office/powerpoint/2010/main" val="359457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reserve="1">
  <p:cSld name="1_En blanco">
    <p:spTree>
      <p:nvGrpSpPr>
        <p:cNvPr id="1" name="Shape 205"/>
        <p:cNvGrpSpPr/>
        <p:nvPr/>
      </p:nvGrpSpPr>
      <p:grpSpPr>
        <a:xfrm>
          <a:off x="0" y="0"/>
          <a:ext cx="0" cy="0"/>
          <a:chOff x="0" y="0"/>
          <a:chExt cx="0" cy="0"/>
        </a:xfrm>
      </p:grpSpPr>
      <p:sp>
        <p:nvSpPr>
          <p:cNvPr id="4" name="Google Shape;7;p1">
            <a:extLst>
              <a:ext uri="{FF2B5EF4-FFF2-40B4-BE49-F238E27FC236}">
                <a16:creationId xmlns:a16="http://schemas.microsoft.com/office/drawing/2014/main" id="{FCAE1A83-104E-8B4E-949F-BE3A9ADE6BA0}"/>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977814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cabezado de sección 3">
  <p:cSld name="Encabezado de sección 3">
    <p:bg>
      <p:bgPr>
        <a:solidFill>
          <a:schemeClr val="accent2"/>
        </a:solidFill>
        <a:effectLst/>
      </p:bgPr>
    </p:bg>
    <p:spTree>
      <p:nvGrpSpPr>
        <p:cNvPr id="1" name="Shape 29"/>
        <p:cNvGrpSpPr/>
        <p:nvPr/>
      </p:nvGrpSpPr>
      <p:grpSpPr>
        <a:xfrm>
          <a:off x="0" y="0"/>
          <a:ext cx="0" cy="0"/>
          <a:chOff x="0" y="0"/>
          <a:chExt cx="0" cy="0"/>
        </a:xfrm>
      </p:grpSpPr>
      <p:sp>
        <p:nvSpPr>
          <p:cNvPr id="30" name="Google Shape;30;p5"/>
          <p:cNvSpPr/>
          <p:nvPr/>
        </p:nvSpPr>
        <p:spPr>
          <a:xfrm rot="10800000" flipH="1">
            <a:off x="0" y="3085"/>
            <a:ext cx="4850881" cy="573708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31" name="Google Shape;31;p5"/>
          <p:cNvPicPr preferRelativeResize="0"/>
          <p:nvPr/>
        </p:nvPicPr>
        <p:blipFill rotWithShape="1">
          <a:blip r:embed="rId2">
            <a:alphaModFix/>
          </a:blip>
          <a:srcRect/>
          <a:stretch/>
        </p:blipFill>
        <p:spPr>
          <a:xfrm>
            <a:off x="5177307" y="186298"/>
            <a:ext cx="3812148" cy="601304"/>
          </a:xfrm>
          <a:prstGeom prst="rect">
            <a:avLst/>
          </a:prstGeom>
          <a:noFill/>
          <a:ln>
            <a:noFill/>
          </a:ln>
        </p:spPr>
      </p:pic>
      <p:pic>
        <p:nvPicPr>
          <p:cNvPr id="32" name="Google Shape;32;p5" descr="Una caricatura de una ciudad&#10;&#10;Descripción generada automáticamente"/>
          <p:cNvPicPr preferRelativeResize="0"/>
          <p:nvPr/>
        </p:nvPicPr>
        <p:blipFill rotWithShape="1">
          <a:blip r:embed="rId3">
            <a:alphaModFix/>
          </a:blip>
          <a:srcRect l="9870" r="6482"/>
          <a:stretch/>
        </p:blipFill>
        <p:spPr>
          <a:xfrm>
            <a:off x="1" y="10"/>
            <a:ext cx="4711067" cy="5589566"/>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34" name="Google Shape;34;p5"/>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a:p>
        </p:txBody>
      </p:sp>
    </p:spTree>
    <p:extLst>
      <p:ext uri="{BB962C8B-B14F-4D97-AF65-F5344CB8AC3E}">
        <p14:creationId xmlns:p14="http://schemas.microsoft.com/office/powerpoint/2010/main" val="4127894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ítulo y objetos 3" userDrawn="1">
  <p:cSld name="Título y objetos 3">
    <p:spTree>
      <p:nvGrpSpPr>
        <p:cNvPr id="1" name="Shape 99"/>
        <p:cNvGrpSpPr/>
        <p:nvPr/>
      </p:nvGrpSpPr>
      <p:grpSpPr>
        <a:xfrm>
          <a:off x="0" y="0"/>
          <a:ext cx="0" cy="0"/>
          <a:chOff x="0" y="0"/>
          <a:chExt cx="0" cy="0"/>
        </a:xfrm>
      </p:grpSpPr>
      <p:sp>
        <p:nvSpPr>
          <p:cNvPr id="101" name="Google Shape;101;p16"/>
          <p:cNvSpPr/>
          <p:nvPr/>
        </p:nvSpPr>
        <p:spPr>
          <a:xfrm>
            <a:off x="770850" y="212725"/>
            <a:ext cx="903600" cy="813000"/>
          </a:xfrm>
          <a:prstGeom prst="parallelogram">
            <a:avLst>
              <a:gd name="adj" fmla="val 45310"/>
            </a:avLst>
          </a:prstGeom>
          <a:solidFill>
            <a:srgbClr val="7027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6"/>
          <p:cNvSpPr/>
          <p:nvPr/>
        </p:nvSpPr>
        <p:spPr>
          <a:xfrm>
            <a:off x="146422" y="212725"/>
            <a:ext cx="903600" cy="813000"/>
          </a:xfrm>
          <a:prstGeom prst="parallelogram">
            <a:avLst>
              <a:gd name="adj" fmla="val 45310"/>
            </a:avLst>
          </a:prstGeom>
          <a:gradFill>
            <a:gsLst>
              <a:gs pos="0">
                <a:srgbClr val="FFFFFF"/>
              </a:gs>
              <a:gs pos="65000">
                <a:schemeClr val="accent2"/>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 name="Google Shape;105;p16"/>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106" name="Google Shape;106;p16"/>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84;p14">
            <a:extLst>
              <a:ext uri="{FF2B5EF4-FFF2-40B4-BE49-F238E27FC236}">
                <a16:creationId xmlns:a16="http://schemas.microsoft.com/office/drawing/2014/main" id="{BB89A5F1-01F7-AA47-B434-101A27DE7BC0}"/>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0" name="Google Shape;87;p14">
            <a:extLst>
              <a:ext uri="{FF2B5EF4-FFF2-40B4-BE49-F238E27FC236}">
                <a16:creationId xmlns:a16="http://schemas.microsoft.com/office/drawing/2014/main" id="{8DC17925-3C94-8F46-871B-B63E680B4A39}"/>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sp>
        <p:nvSpPr>
          <p:cNvPr id="11" name="Google Shape;7;p1">
            <a:extLst>
              <a:ext uri="{FF2B5EF4-FFF2-40B4-BE49-F238E27FC236}">
                <a16:creationId xmlns:a16="http://schemas.microsoft.com/office/drawing/2014/main" id="{3C188FE6-8EF7-F044-9027-21CDC308C75A}"/>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3310569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94150" y="1218600"/>
            <a:ext cx="8555700" cy="5137800"/>
          </a:xfrm>
          <a:prstGeom prst="rect">
            <a:avLst/>
          </a:prstGeom>
          <a:noFill/>
          <a:ln>
            <a:noFill/>
          </a:ln>
        </p:spPr>
        <p:txBody>
          <a:bodyPr spcFirstLastPara="1" wrap="square" lIns="90000"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Franklin Gothic"/>
                <a:ea typeface="Franklin Gothic"/>
                <a:cs typeface="Franklin Gothic"/>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dirty="0"/>
          </a:p>
        </p:txBody>
      </p:sp>
      <p:sp>
        <p:nvSpPr>
          <p:cNvPr id="7" name="Google Shape;7;p1"/>
          <p:cNvSpPr txBox="1">
            <a:spLocks noGrp="1"/>
          </p:cNvSpPr>
          <p:nvPr>
            <p:ph type="sldNum" idx="12"/>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i="0" u="none" strike="noStrike" cap="none">
                <a:solidFill>
                  <a:srgbClr val="6C7A8A"/>
                </a:solidFill>
                <a:latin typeface="Calibri" panose="020F0502020204030204" pitchFamily="34" charset="0"/>
                <a:ea typeface="Roboto Mono"/>
                <a:cs typeface="Calibri" panose="020F0502020204030204" pitchFamily="34" charset="0"/>
                <a:sym typeface="Roboto Mono"/>
              </a:defRPr>
            </a:lvl1pPr>
            <a:lvl2pPr marL="0" marR="0" lvl="1" indent="0" algn="r" rtl="0">
              <a:spcBef>
                <a:spcPts val="0"/>
              </a:spcBef>
              <a:buNone/>
              <a:defRPr sz="1200" i="0" u="none" strike="noStrike" cap="none">
                <a:solidFill>
                  <a:srgbClr val="6C7A8A"/>
                </a:solidFill>
                <a:latin typeface="Roboto Mono"/>
                <a:ea typeface="Roboto Mono"/>
                <a:cs typeface="Roboto Mono"/>
                <a:sym typeface="Roboto Mono"/>
              </a:defRPr>
            </a:lvl2pPr>
            <a:lvl3pPr marL="0" marR="0" lvl="2" indent="0" algn="r" rtl="0">
              <a:spcBef>
                <a:spcPts val="0"/>
              </a:spcBef>
              <a:buNone/>
              <a:defRPr sz="1200" i="0" u="none" strike="noStrike" cap="none">
                <a:solidFill>
                  <a:srgbClr val="6C7A8A"/>
                </a:solidFill>
                <a:latin typeface="Roboto Mono"/>
                <a:ea typeface="Roboto Mono"/>
                <a:cs typeface="Roboto Mono"/>
                <a:sym typeface="Roboto Mono"/>
              </a:defRPr>
            </a:lvl3pPr>
            <a:lvl4pPr marL="0" marR="0" lvl="3" indent="0" algn="r" rtl="0">
              <a:spcBef>
                <a:spcPts val="0"/>
              </a:spcBef>
              <a:buNone/>
              <a:defRPr sz="1200" i="0" u="none" strike="noStrike" cap="none">
                <a:solidFill>
                  <a:srgbClr val="6C7A8A"/>
                </a:solidFill>
                <a:latin typeface="Roboto Mono"/>
                <a:ea typeface="Roboto Mono"/>
                <a:cs typeface="Roboto Mono"/>
                <a:sym typeface="Roboto Mono"/>
              </a:defRPr>
            </a:lvl4pPr>
            <a:lvl5pPr marL="0" marR="0" lvl="4" indent="0" algn="r" rtl="0">
              <a:spcBef>
                <a:spcPts val="0"/>
              </a:spcBef>
              <a:buNone/>
              <a:defRPr sz="1200" i="0" u="none" strike="noStrike" cap="none">
                <a:solidFill>
                  <a:srgbClr val="6C7A8A"/>
                </a:solidFill>
                <a:latin typeface="Roboto Mono"/>
                <a:ea typeface="Roboto Mono"/>
                <a:cs typeface="Roboto Mono"/>
                <a:sym typeface="Roboto Mono"/>
              </a:defRPr>
            </a:lvl5pPr>
            <a:lvl6pPr marL="0" marR="0" lvl="5" indent="0" algn="r" rtl="0">
              <a:spcBef>
                <a:spcPts val="0"/>
              </a:spcBef>
              <a:buNone/>
              <a:defRPr sz="1200" i="0" u="none" strike="noStrike" cap="none">
                <a:solidFill>
                  <a:srgbClr val="6C7A8A"/>
                </a:solidFill>
                <a:latin typeface="Roboto Mono"/>
                <a:ea typeface="Roboto Mono"/>
                <a:cs typeface="Roboto Mono"/>
                <a:sym typeface="Roboto Mono"/>
              </a:defRPr>
            </a:lvl6pPr>
            <a:lvl7pPr marL="0" marR="0" lvl="6" indent="0" algn="r" rtl="0">
              <a:spcBef>
                <a:spcPts val="0"/>
              </a:spcBef>
              <a:buNone/>
              <a:defRPr sz="1200" i="0" u="none" strike="noStrike" cap="none">
                <a:solidFill>
                  <a:srgbClr val="6C7A8A"/>
                </a:solidFill>
                <a:latin typeface="Roboto Mono"/>
                <a:ea typeface="Roboto Mono"/>
                <a:cs typeface="Roboto Mono"/>
                <a:sym typeface="Roboto Mono"/>
              </a:defRPr>
            </a:lvl7pPr>
            <a:lvl8pPr marL="0" marR="0" lvl="7" indent="0" algn="r" rtl="0">
              <a:spcBef>
                <a:spcPts val="0"/>
              </a:spcBef>
              <a:buNone/>
              <a:defRPr sz="1200" i="0" u="none" strike="noStrike" cap="none">
                <a:solidFill>
                  <a:srgbClr val="6C7A8A"/>
                </a:solidFill>
                <a:latin typeface="Roboto Mono"/>
                <a:ea typeface="Roboto Mono"/>
                <a:cs typeface="Roboto Mono"/>
                <a:sym typeface="Roboto Mono"/>
              </a:defRPr>
            </a:lvl8pPr>
            <a:lvl9pPr marL="0" marR="0" lvl="8" indent="0" algn="r" rtl="0">
              <a:spcBef>
                <a:spcPts val="0"/>
              </a:spcBef>
              <a:buNone/>
              <a:defRPr sz="120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dirty="0"/>
          </a:p>
        </p:txBody>
      </p:sp>
      <p:sp>
        <p:nvSpPr>
          <p:cNvPr id="8" name="Google Shape;8;p1"/>
          <p:cNvSpPr txBox="1">
            <a:spLocks noGrp="1"/>
          </p:cNvSpPr>
          <p:nvPr>
            <p:ph type="title"/>
          </p:nvPr>
        </p:nvSpPr>
        <p:spPr>
          <a:xfrm>
            <a:off x="1763700" y="212725"/>
            <a:ext cx="6751800" cy="81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FFFFFF"/>
              </a:buClr>
              <a:buSzPts val="3000"/>
              <a:buFont typeface="Roboto Condensed"/>
              <a:buNone/>
              <a:defRPr sz="3000" i="0" u="none" strike="noStrike" cap="none">
                <a:solidFill>
                  <a:srgbClr val="FFFFFF"/>
                </a:solidFill>
                <a:latin typeface="Roboto Condensed"/>
                <a:ea typeface="Roboto Condensed"/>
                <a:cs typeface="Roboto Condensed"/>
                <a:sym typeface="Roboto Condensed"/>
              </a:defRPr>
            </a:lvl1pPr>
            <a:lvl2pPr lvl="1"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2pPr>
            <a:lvl3pPr lvl="2"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3pPr>
            <a:lvl4pPr lvl="3"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4pPr>
            <a:lvl5pPr lvl="4"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5pPr>
            <a:lvl6pPr lvl="5"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6pPr>
            <a:lvl7pPr lvl="6"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7pPr>
            <a:lvl8pPr lvl="7"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8pPr>
            <a:lvl9pPr lvl="8"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9pPr>
          </a:lstStyle>
          <a:p>
            <a:endParaRPr lang="es-CL"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79" r:id="rId4"/>
    <p:sldLayoutId id="2147483661" r:id="rId5"/>
    <p:sldLayoutId id="2147483678" r:id="rId6"/>
    <p:sldLayoutId id="2147483677" r:id="rId7"/>
    <p:sldLayoutId id="2147483680" r:id="rId8"/>
    <p:sldLayoutId id="2147483681" r:id="rId9"/>
    <p:sldLayoutId id="2147483682" r:id="rId10"/>
    <p:sldLayoutId id="2147483683" r:id="rId11"/>
    <p:sldLayoutId id="2147483684" r:id="rId12"/>
    <p:sldLayoutId id="2147483685"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Roboto" panose="02000000000000000000" pitchFamily="2"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0"/>
          <p:cNvSpPr txBox="1">
            <a:spLocks noGrp="1"/>
          </p:cNvSpPr>
          <p:nvPr>
            <p:ph type="title"/>
          </p:nvPr>
        </p:nvSpPr>
        <p:spPr>
          <a:xfrm>
            <a:off x="2587925" y="1604513"/>
            <a:ext cx="6300650" cy="3774287"/>
          </a:xfrm>
          <a:prstGeom prst="rect">
            <a:avLst/>
          </a:prstGeom>
        </p:spPr>
        <p:txBody>
          <a:bodyPr spcFirstLastPara="1" wrap="square" lIns="91425" tIns="45700" rIns="91425" bIns="45700" anchor="b" anchorCtr="0">
            <a:noAutofit/>
          </a:bodyPr>
          <a:lstStyle/>
          <a:p>
            <a:pPr lvl="0"/>
            <a:r>
              <a:rPr lang="es-CL" sz="5800" b="1" dirty="0"/>
              <a:t>Uso de Tipos </a:t>
            </a:r>
            <a:br>
              <a:rPr lang="es-CL" sz="5800" b="1" dirty="0"/>
            </a:br>
            <a:r>
              <a:rPr lang="es-CL" sz="5800" b="1" dirty="0"/>
              <a:t>de Datos LOB</a:t>
            </a:r>
            <a:br>
              <a:rPr lang="es-CL" sz="5800" b="1" dirty="0"/>
            </a:br>
            <a:r>
              <a:rPr lang="es-CL" sz="5800" b="1" dirty="0"/>
              <a:t> en PL/SQL</a:t>
            </a:r>
            <a:endParaRPr sz="5800" b="1" dirty="0"/>
          </a:p>
        </p:txBody>
      </p:sp>
      <p:sp>
        <p:nvSpPr>
          <p:cNvPr id="213" name="Google Shape;213;p30"/>
          <p:cNvSpPr txBox="1">
            <a:spLocks noGrp="1"/>
          </p:cNvSpPr>
          <p:nvPr>
            <p:ph type="subTitle" idx="1"/>
          </p:nvPr>
        </p:nvSpPr>
        <p:spPr>
          <a:xfrm>
            <a:off x="6386512" y="5620875"/>
            <a:ext cx="2502087" cy="873900"/>
          </a:xfrm>
          <a:prstGeom prst="roundRect">
            <a:avLst/>
          </a:prstGeom>
        </p:spPr>
        <p:txBody>
          <a:bodyPr spcFirstLastPara="1" wrap="square" lIns="91425" tIns="0" rIns="182875" bIns="0" anchor="t" anchorCtr="0">
            <a:noAutofit/>
          </a:bodyPr>
          <a:lstStyle/>
          <a:p>
            <a:pPr marL="0" lvl="0" indent="0" algn="ctr"/>
            <a:r>
              <a:rPr lang="en-US" sz="3600" dirty="0"/>
              <a:t>MDY3131</a:t>
            </a:r>
            <a:endParaRPr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48035E2-9379-2346-A89D-675F58CEB28A}"/>
              </a:ext>
            </a:extLst>
          </p:cNvPr>
          <p:cNvSpPr>
            <a:spLocks noGrp="1"/>
          </p:cNvSpPr>
          <p:nvPr>
            <p:ph type="title"/>
          </p:nvPr>
        </p:nvSpPr>
        <p:spPr>
          <a:xfrm>
            <a:off x="3004575" y="3476150"/>
            <a:ext cx="5995800" cy="2153685"/>
          </a:xfrm>
        </p:spPr>
        <p:txBody>
          <a:bodyPr anchor="ctr" anchorCtr="0"/>
          <a:lstStyle/>
          <a:p>
            <a:r>
              <a:rPr lang="es-ES_tradnl" sz="4800" b="1" dirty="0"/>
              <a:t>Cómo Trabajar con</a:t>
            </a:r>
            <a:br>
              <a:rPr lang="es-ES_tradnl" sz="4800" b="1" dirty="0"/>
            </a:br>
            <a:r>
              <a:rPr lang="es-ES_tradnl" sz="4800" b="1" dirty="0"/>
              <a:t>Tipos de Datos </a:t>
            </a:r>
            <a:br>
              <a:rPr lang="es-ES_tradnl" sz="4800" b="1" dirty="0"/>
            </a:br>
            <a:r>
              <a:rPr lang="es-ES_tradnl" sz="4800" b="1" dirty="0"/>
              <a:t>CLOB</a:t>
            </a:r>
          </a:p>
        </p:txBody>
      </p:sp>
    </p:spTree>
    <p:extLst>
      <p:ext uri="{BB962C8B-B14F-4D97-AF65-F5344CB8AC3E}">
        <p14:creationId xmlns:p14="http://schemas.microsoft.com/office/powerpoint/2010/main" val="1679846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96444" y="212725"/>
            <a:ext cx="4293810" cy="813000"/>
          </a:xfrm>
        </p:spPr>
        <p:txBody>
          <a:bodyPr/>
          <a:lstStyle/>
          <a:p>
            <a:pPr lvl="0" defTabSz="457200">
              <a:defRPr/>
            </a:pPr>
            <a:r>
              <a:rPr lang="es-CL" sz="2800" b="1" dirty="0">
                <a:solidFill>
                  <a:prstClr val="white"/>
                </a:solidFill>
                <a:latin typeface="Calibri"/>
              </a:rPr>
              <a:t>Consideraciones Generales</a:t>
            </a:r>
          </a:p>
        </p:txBody>
      </p:sp>
      <p:pic>
        <p:nvPicPr>
          <p:cNvPr id="5" name="Imagen 4">
            <a:extLst>
              <a:ext uri="{FF2B5EF4-FFF2-40B4-BE49-F238E27FC236}">
                <a16:creationId xmlns:a16="http://schemas.microsoft.com/office/drawing/2014/main" id="{98DE1AFF-8282-4531-A5B5-850627EA48AD}"/>
              </a:ext>
            </a:extLst>
          </p:cNvPr>
          <p:cNvPicPr>
            <a:picLocks noChangeAspect="1"/>
          </p:cNvPicPr>
          <p:nvPr/>
        </p:nvPicPr>
        <p:blipFill>
          <a:blip r:embed="rId3"/>
          <a:stretch>
            <a:fillRect/>
          </a:stretch>
        </p:blipFill>
        <p:spPr>
          <a:xfrm>
            <a:off x="1858183" y="1475542"/>
            <a:ext cx="5427633" cy="5169733"/>
          </a:xfrm>
          <a:prstGeom prst="rect">
            <a:avLst/>
          </a:prstGeom>
        </p:spPr>
      </p:pic>
    </p:spTree>
    <p:extLst>
      <p:ext uri="{BB962C8B-B14F-4D97-AF65-F5344CB8AC3E}">
        <p14:creationId xmlns:p14="http://schemas.microsoft.com/office/powerpoint/2010/main" val="3828127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28136" y="212725"/>
            <a:ext cx="4411954" cy="813000"/>
          </a:xfrm>
        </p:spPr>
        <p:txBody>
          <a:bodyPr/>
          <a:lstStyle/>
          <a:p>
            <a:pPr lvl="0" defTabSz="457200">
              <a:defRPr/>
            </a:pPr>
            <a:r>
              <a:rPr lang="es-CL" sz="2800" b="1" dirty="0">
                <a:solidFill>
                  <a:prstClr val="white"/>
                </a:solidFill>
                <a:latin typeface="Calibri"/>
              </a:rPr>
              <a:t>Uso de Tipos de Datos </a:t>
            </a:r>
            <a:r>
              <a:rPr lang="es-MX" sz="2800" b="1" dirty="0">
                <a:solidFill>
                  <a:prstClr val="white"/>
                </a:solidFill>
                <a:latin typeface="Calibri"/>
              </a:rPr>
              <a:t>CLOB</a:t>
            </a:r>
            <a:endParaRPr lang="es-CL" sz="2800" b="1" dirty="0">
              <a:solidFill>
                <a:prstClr val="white"/>
              </a:solidFill>
              <a:latin typeface="Calibri"/>
            </a:endParaRPr>
          </a:p>
        </p:txBody>
      </p:sp>
      <p:sp>
        <p:nvSpPr>
          <p:cNvPr id="21" name="Rectangle 3">
            <a:extLst>
              <a:ext uri="{FF2B5EF4-FFF2-40B4-BE49-F238E27FC236}">
                <a16:creationId xmlns:a16="http://schemas.microsoft.com/office/drawing/2014/main" id="{9EA1EAC8-A5FE-4FDB-94E7-713C3ECAED25}"/>
              </a:ext>
            </a:extLst>
          </p:cNvPr>
          <p:cNvSpPr txBox="1">
            <a:spLocks noChangeArrowheads="1"/>
          </p:cNvSpPr>
          <p:nvPr/>
        </p:nvSpPr>
        <p:spPr bwMode="auto">
          <a:xfrm>
            <a:off x="611188" y="1144612"/>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8" name="Text Box 5">
            <a:extLst>
              <a:ext uri="{FF2B5EF4-FFF2-40B4-BE49-F238E27FC236}">
                <a16:creationId xmlns:a16="http://schemas.microsoft.com/office/drawing/2014/main" id="{D755A3FC-99A4-4247-B6A9-AFFDFCD6FDD1}"/>
              </a:ext>
            </a:extLst>
          </p:cNvPr>
          <p:cNvSpPr txBox="1">
            <a:spLocks noChangeArrowheads="1"/>
          </p:cNvSpPr>
          <p:nvPr/>
        </p:nvSpPr>
        <p:spPr bwMode="auto">
          <a:xfrm>
            <a:off x="394239" y="1461759"/>
            <a:ext cx="8589120" cy="501675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 Creación de las Tablas */</a:t>
            </a:r>
          </a:p>
          <a:p>
            <a:pPr lvl="0" fontAlgn="base">
              <a:spcBef>
                <a:spcPct val="0"/>
              </a:spcBef>
              <a:spcAft>
                <a:spcPct val="0"/>
              </a:spcAft>
              <a:buClrTx/>
              <a:defRPr/>
            </a:pPr>
            <a:r>
              <a:rPr lang="es-MX" sz="1600" b="1" kern="1200" dirty="0">
                <a:solidFill>
                  <a:srgbClr val="008000"/>
                </a:solidFill>
                <a:latin typeface="Calibri" panose="020F0502020204030204" pitchFamily="34" charset="0"/>
                <a:ea typeface="+mn-ea"/>
                <a:cs typeface="Calibri" panose="020F0502020204030204" pitchFamily="34" charset="0"/>
              </a:rPr>
              <a:t>CREATE TABLE LIBRO</a:t>
            </a:r>
          </a:p>
          <a:p>
            <a:pPr lvl="0" fontAlgn="base">
              <a:spcBef>
                <a:spcPct val="0"/>
              </a:spcBef>
              <a:spcAft>
                <a:spcPct val="0"/>
              </a:spcAft>
              <a:buClrTx/>
              <a:defRPr/>
            </a:pPr>
            <a:r>
              <a:rPr lang="es-MX" sz="1600" b="1" kern="1200" dirty="0">
                <a:solidFill>
                  <a:srgbClr val="008000"/>
                </a:solidFill>
                <a:latin typeface="Calibri" panose="020F0502020204030204" pitchFamily="34" charset="0"/>
                <a:ea typeface="+mn-ea"/>
                <a:cs typeface="Calibri" panose="020F0502020204030204" pitchFamily="34" charset="0"/>
              </a:rPr>
              <a:t>(</a:t>
            </a:r>
            <a:r>
              <a:rPr lang="es-MX" sz="1600" b="1" kern="1200" dirty="0" err="1">
                <a:solidFill>
                  <a:srgbClr val="008000"/>
                </a:solidFill>
                <a:latin typeface="Calibri" panose="020F0502020204030204" pitchFamily="34" charset="0"/>
                <a:ea typeface="+mn-ea"/>
                <a:cs typeface="Calibri" panose="020F0502020204030204" pitchFamily="34" charset="0"/>
              </a:rPr>
              <a:t>cod_libro</a:t>
            </a:r>
            <a:r>
              <a:rPr lang="es-MX" sz="1600" b="1" kern="1200" dirty="0">
                <a:solidFill>
                  <a:srgbClr val="008000"/>
                </a:solidFill>
                <a:latin typeface="Calibri" panose="020F0502020204030204" pitchFamily="34" charset="0"/>
                <a:ea typeface="+mn-ea"/>
                <a:cs typeface="Calibri" panose="020F0502020204030204" pitchFamily="34" charset="0"/>
              </a:rPr>
              <a:t> NUMBER(10) NOT NULL CONSTRAINT PK_LIBRO PRIMARY KEY,</a:t>
            </a:r>
          </a:p>
          <a:p>
            <a:pPr lvl="0" fontAlgn="base">
              <a:spcBef>
                <a:spcPct val="0"/>
              </a:spcBef>
              <a:spcAft>
                <a:spcPct val="0"/>
              </a:spcAft>
              <a:buClrTx/>
              <a:defRPr/>
            </a:pPr>
            <a:r>
              <a:rPr lang="es-MX" sz="1600" b="1" kern="1200" dirty="0">
                <a:solidFill>
                  <a:srgbClr val="008000"/>
                </a:solidFill>
                <a:latin typeface="Calibri" panose="020F0502020204030204" pitchFamily="34" charset="0"/>
                <a:ea typeface="+mn-ea"/>
                <a:cs typeface="Calibri" panose="020F0502020204030204" pitchFamily="34" charset="0"/>
              </a:rPr>
              <a:t> </a:t>
            </a:r>
            <a:r>
              <a:rPr lang="es-MX" sz="1600" b="1" kern="1200" dirty="0" err="1">
                <a:solidFill>
                  <a:srgbClr val="008000"/>
                </a:solidFill>
                <a:latin typeface="Calibri" panose="020F0502020204030204" pitchFamily="34" charset="0"/>
                <a:ea typeface="+mn-ea"/>
                <a:cs typeface="Calibri" panose="020F0502020204030204" pitchFamily="34" charset="0"/>
              </a:rPr>
              <a:t>desc_libro</a:t>
            </a:r>
            <a:r>
              <a:rPr lang="es-MX" sz="1600" b="1" kern="1200" dirty="0">
                <a:solidFill>
                  <a:srgbClr val="008000"/>
                </a:solidFill>
                <a:latin typeface="Calibri" panose="020F0502020204030204" pitchFamily="34" charset="0"/>
                <a:ea typeface="+mn-ea"/>
                <a:cs typeface="Calibri" panose="020F0502020204030204" pitchFamily="34" charset="0"/>
              </a:rPr>
              <a:t> VARCHAR2(100) NOT NULL);</a:t>
            </a: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 </a:t>
            </a:r>
          </a:p>
          <a:p>
            <a:pPr lvl="0" fontAlgn="base">
              <a:spcBef>
                <a:spcPct val="0"/>
              </a:spcBef>
              <a:spcAft>
                <a:spcPct val="0"/>
              </a:spcAft>
              <a:buClrTx/>
              <a:defRPr/>
            </a:pPr>
            <a:r>
              <a:rPr lang="es-MX" sz="1600" b="1" kern="1200" dirty="0">
                <a:solidFill>
                  <a:srgbClr val="008000"/>
                </a:solidFill>
                <a:latin typeface="Calibri" panose="020F0502020204030204" pitchFamily="34" charset="0"/>
                <a:ea typeface="+mn-ea"/>
                <a:cs typeface="Calibri" panose="020F0502020204030204" pitchFamily="34" charset="0"/>
              </a:rPr>
              <a:t>CREATE TABLE DETALLE_LIBRO</a:t>
            </a:r>
          </a:p>
          <a:p>
            <a:pPr lvl="0" fontAlgn="base">
              <a:spcBef>
                <a:spcPct val="0"/>
              </a:spcBef>
              <a:spcAft>
                <a:spcPct val="0"/>
              </a:spcAft>
              <a:buClrTx/>
              <a:defRPr/>
            </a:pPr>
            <a:r>
              <a:rPr lang="es-MX" sz="1600" b="1" kern="1200" dirty="0">
                <a:solidFill>
                  <a:srgbClr val="008000"/>
                </a:solidFill>
                <a:latin typeface="Calibri" panose="020F0502020204030204" pitchFamily="34" charset="0"/>
                <a:ea typeface="+mn-ea"/>
                <a:cs typeface="Calibri" panose="020F0502020204030204" pitchFamily="34" charset="0"/>
              </a:rPr>
              <a:t>(</a:t>
            </a:r>
            <a:r>
              <a:rPr lang="es-MX" sz="1600" b="1" kern="1200" dirty="0" err="1">
                <a:solidFill>
                  <a:srgbClr val="008000"/>
                </a:solidFill>
                <a:latin typeface="Calibri" panose="020F0502020204030204" pitchFamily="34" charset="0"/>
                <a:ea typeface="+mn-ea"/>
                <a:cs typeface="Calibri" panose="020F0502020204030204" pitchFamily="34" charset="0"/>
              </a:rPr>
              <a:t>cod_libro</a:t>
            </a:r>
            <a:r>
              <a:rPr lang="es-MX" sz="1600" b="1" kern="1200" dirty="0">
                <a:solidFill>
                  <a:srgbClr val="008000"/>
                </a:solidFill>
                <a:latin typeface="Calibri" panose="020F0502020204030204" pitchFamily="34" charset="0"/>
                <a:ea typeface="+mn-ea"/>
                <a:cs typeface="Calibri" panose="020F0502020204030204" pitchFamily="34" charset="0"/>
              </a:rPr>
              <a:t> NUMBER(10) NOT NULL,</a:t>
            </a:r>
          </a:p>
          <a:p>
            <a:pPr lvl="0" fontAlgn="base">
              <a:spcBef>
                <a:spcPct val="0"/>
              </a:spcBef>
              <a:spcAft>
                <a:spcPct val="0"/>
              </a:spcAft>
              <a:buClrTx/>
              <a:defRPr/>
            </a:pPr>
            <a:r>
              <a:rPr lang="es-MX" sz="1600" b="1" kern="1200" dirty="0">
                <a:solidFill>
                  <a:srgbClr val="008000"/>
                </a:solidFill>
                <a:latin typeface="Calibri" panose="020F0502020204030204" pitchFamily="34" charset="0"/>
                <a:ea typeface="+mn-ea"/>
                <a:cs typeface="Calibri" panose="020F0502020204030204" pitchFamily="34" charset="0"/>
              </a:rPr>
              <a:t> </a:t>
            </a:r>
            <a:r>
              <a:rPr lang="es-MX" sz="1600" b="1" kern="1200" dirty="0" err="1">
                <a:solidFill>
                  <a:srgbClr val="008000"/>
                </a:solidFill>
                <a:latin typeface="Calibri" panose="020F0502020204030204" pitchFamily="34" charset="0"/>
                <a:ea typeface="+mn-ea"/>
                <a:cs typeface="Calibri" panose="020F0502020204030204" pitchFamily="34" charset="0"/>
              </a:rPr>
              <a:t>nro_capitulo</a:t>
            </a:r>
            <a:r>
              <a:rPr lang="es-MX" sz="1600" b="1" kern="1200" dirty="0">
                <a:solidFill>
                  <a:srgbClr val="008000"/>
                </a:solidFill>
                <a:latin typeface="Calibri" panose="020F0502020204030204" pitchFamily="34" charset="0"/>
                <a:ea typeface="+mn-ea"/>
                <a:cs typeface="Calibri" panose="020F0502020204030204" pitchFamily="34" charset="0"/>
              </a:rPr>
              <a:t> NUMBER(10) NOT NULL,</a:t>
            </a:r>
          </a:p>
          <a:p>
            <a:pPr lvl="0" fontAlgn="base">
              <a:spcBef>
                <a:spcPct val="0"/>
              </a:spcBef>
              <a:spcAft>
                <a:spcPct val="0"/>
              </a:spcAft>
              <a:buClrTx/>
              <a:defRPr/>
            </a:pPr>
            <a:r>
              <a:rPr lang="es-MX" sz="1600" b="1" kern="1200" dirty="0">
                <a:solidFill>
                  <a:srgbClr val="008000"/>
                </a:solidFill>
                <a:latin typeface="Calibri" panose="020F0502020204030204" pitchFamily="34" charset="0"/>
                <a:ea typeface="+mn-ea"/>
                <a:cs typeface="Calibri" panose="020F0502020204030204" pitchFamily="34" charset="0"/>
              </a:rPr>
              <a:t> </a:t>
            </a:r>
            <a:r>
              <a:rPr lang="es-MX" sz="1600" b="1" kern="1200" dirty="0" err="1">
                <a:solidFill>
                  <a:srgbClr val="008000"/>
                </a:solidFill>
                <a:latin typeface="Calibri" panose="020F0502020204030204" pitchFamily="34" charset="0"/>
                <a:ea typeface="+mn-ea"/>
                <a:cs typeface="Calibri" panose="020F0502020204030204" pitchFamily="34" charset="0"/>
              </a:rPr>
              <a:t>nombre_capitulo</a:t>
            </a:r>
            <a:r>
              <a:rPr lang="es-MX" sz="1600" b="1" kern="1200" dirty="0">
                <a:solidFill>
                  <a:srgbClr val="008000"/>
                </a:solidFill>
                <a:latin typeface="Calibri" panose="020F0502020204030204" pitchFamily="34" charset="0"/>
                <a:ea typeface="+mn-ea"/>
                <a:cs typeface="Calibri" panose="020F0502020204030204" pitchFamily="34" charset="0"/>
              </a:rPr>
              <a:t> VARCHAR2(100) NOT NULL,</a:t>
            </a:r>
          </a:p>
          <a:p>
            <a:pPr lvl="0" fontAlgn="base">
              <a:spcBef>
                <a:spcPct val="0"/>
              </a:spcBef>
              <a:spcAft>
                <a:spcPct val="0"/>
              </a:spcAft>
              <a:buClrTx/>
              <a:defRPr/>
            </a:pPr>
            <a:r>
              <a:rPr lang="es-MX" sz="1600" b="1" kern="1200" dirty="0">
                <a:solidFill>
                  <a:srgbClr val="008000"/>
                </a:solidFill>
                <a:latin typeface="Calibri" panose="020F0502020204030204" pitchFamily="34" charset="0"/>
                <a:ea typeface="+mn-ea"/>
                <a:cs typeface="Calibri" panose="020F0502020204030204" pitchFamily="34" charset="0"/>
              </a:rPr>
              <a:t> </a:t>
            </a:r>
            <a:r>
              <a:rPr lang="es-MX" sz="1600" b="1" kern="1200" dirty="0" err="1">
                <a:solidFill>
                  <a:srgbClr val="008000"/>
                </a:solidFill>
                <a:latin typeface="Calibri" panose="020F0502020204030204" pitchFamily="34" charset="0"/>
                <a:ea typeface="+mn-ea"/>
                <a:cs typeface="Calibri" panose="020F0502020204030204" pitchFamily="34" charset="0"/>
              </a:rPr>
              <a:t>desc_capitulo</a:t>
            </a:r>
            <a:r>
              <a:rPr lang="es-MX" sz="1600" b="1" kern="1200" dirty="0">
                <a:solidFill>
                  <a:srgbClr val="008000"/>
                </a:solidFill>
                <a:latin typeface="Calibri" panose="020F0502020204030204" pitchFamily="34" charset="0"/>
                <a:ea typeface="+mn-ea"/>
                <a:cs typeface="Calibri" panose="020F0502020204030204" pitchFamily="34" charset="0"/>
              </a:rPr>
              <a:t> CLOB DEFAULT EMPTY_CLOB(),</a:t>
            </a:r>
          </a:p>
          <a:p>
            <a:pPr lvl="0" fontAlgn="base">
              <a:spcBef>
                <a:spcPct val="0"/>
              </a:spcBef>
              <a:spcAft>
                <a:spcPct val="0"/>
              </a:spcAft>
              <a:buClrTx/>
              <a:defRPr/>
            </a:pPr>
            <a:r>
              <a:rPr lang="es-MX" sz="1600" b="1" kern="1200" dirty="0">
                <a:solidFill>
                  <a:srgbClr val="008000"/>
                </a:solidFill>
                <a:latin typeface="Calibri" panose="020F0502020204030204" pitchFamily="34" charset="0"/>
                <a:ea typeface="+mn-ea"/>
                <a:cs typeface="Calibri" panose="020F0502020204030204" pitchFamily="34" charset="0"/>
              </a:rPr>
              <a:t> CONSTRAINTS PK_DETALLE_LIBRO PRIMARY KEY(</a:t>
            </a:r>
            <a:r>
              <a:rPr lang="es-MX" sz="1600" b="1" kern="1200" dirty="0" err="1">
                <a:solidFill>
                  <a:srgbClr val="008000"/>
                </a:solidFill>
                <a:latin typeface="Calibri" panose="020F0502020204030204" pitchFamily="34" charset="0"/>
                <a:ea typeface="+mn-ea"/>
                <a:cs typeface="Calibri" panose="020F0502020204030204" pitchFamily="34" charset="0"/>
              </a:rPr>
              <a:t>cod_libro,nro_capitulo</a:t>
            </a:r>
            <a:r>
              <a:rPr lang="es-MX" sz="1600" b="1" kern="1200" dirty="0">
                <a:solidFill>
                  <a:srgbClr val="008000"/>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endParaRPr lang="es-MX" sz="1600" b="1" kern="1200" dirty="0">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 /* Creación de los objetos secuencias que se usarán en la inserción de datos*/</a:t>
            </a: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 </a:t>
            </a:r>
            <a:r>
              <a:rPr lang="es-MX" sz="1600" b="1" kern="1200" dirty="0">
                <a:solidFill>
                  <a:srgbClr val="0000DE"/>
                </a:solidFill>
                <a:latin typeface="Calibri" panose="020F0502020204030204" pitchFamily="34" charset="0"/>
                <a:ea typeface="+mn-ea"/>
                <a:cs typeface="Calibri" panose="020F0502020204030204" pitchFamily="34" charset="0"/>
              </a:rPr>
              <a:t>CREATE SEQUENCE SEQ_LIBRO;</a:t>
            </a:r>
          </a:p>
          <a:p>
            <a:pPr lvl="0" fontAlgn="base">
              <a:spcBef>
                <a:spcPct val="0"/>
              </a:spcBef>
              <a:spcAft>
                <a:spcPct val="0"/>
              </a:spcAft>
              <a:buClrTx/>
              <a:defRPr/>
            </a:pPr>
            <a:r>
              <a:rPr lang="es-MX" sz="1600" b="1" kern="1200" dirty="0">
                <a:solidFill>
                  <a:srgbClr val="0000DE"/>
                </a:solidFill>
                <a:latin typeface="Calibri" panose="020F0502020204030204" pitchFamily="34" charset="0"/>
                <a:ea typeface="+mn-ea"/>
                <a:cs typeface="Calibri" panose="020F0502020204030204" pitchFamily="34" charset="0"/>
              </a:rPr>
              <a:t> CREATE SEQUENCE SEQ_DETALLE_LIBRO_CAPITULO; </a:t>
            </a:r>
          </a:p>
          <a:p>
            <a:pPr lvl="0" fontAlgn="base">
              <a:spcBef>
                <a:spcPct val="0"/>
              </a:spcBef>
              <a:spcAft>
                <a:spcPct val="0"/>
              </a:spcAft>
              <a:buClrTx/>
              <a:defRPr/>
            </a:pPr>
            <a:endParaRPr lang="es-MX" sz="1600" b="1" kern="1200" dirty="0">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 /* Inserción de una fila en la tabla LIBRO */</a:t>
            </a:r>
          </a:p>
          <a:p>
            <a:pPr lvl="0" fontAlgn="base">
              <a:spcBef>
                <a:spcPct val="0"/>
              </a:spcBef>
              <a:spcAft>
                <a:spcPct val="0"/>
              </a:spcAft>
              <a:buClrTx/>
              <a:defRPr/>
            </a:pPr>
            <a:r>
              <a:rPr lang="es-MX" sz="1600" b="1" kern="1200" dirty="0">
                <a:solidFill>
                  <a:srgbClr val="660066"/>
                </a:solidFill>
                <a:latin typeface="Calibri" panose="020F0502020204030204" pitchFamily="34" charset="0"/>
                <a:ea typeface="+mn-ea"/>
                <a:cs typeface="Calibri" panose="020F0502020204030204" pitchFamily="34" charset="0"/>
              </a:rPr>
              <a:t>INSERT INTO libro VALUES(</a:t>
            </a:r>
            <a:r>
              <a:rPr lang="es-MX" sz="1600" b="1" kern="1200" dirty="0" err="1">
                <a:solidFill>
                  <a:srgbClr val="660066"/>
                </a:solidFill>
                <a:latin typeface="Calibri" panose="020F0502020204030204" pitchFamily="34" charset="0"/>
                <a:ea typeface="+mn-ea"/>
                <a:cs typeface="Calibri" panose="020F0502020204030204" pitchFamily="34" charset="0"/>
              </a:rPr>
              <a:t>SEQ_LIBRO.NEXTVAL,'Oracle</a:t>
            </a:r>
            <a:r>
              <a:rPr lang="es-MX" sz="1600" b="1" kern="1200" dirty="0">
                <a:solidFill>
                  <a:srgbClr val="660066"/>
                </a:solidFill>
                <a:latin typeface="Calibri" panose="020F0502020204030204" pitchFamily="34" charset="0"/>
                <a:ea typeface="+mn-ea"/>
                <a:cs typeface="Calibri" panose="020F0502020204030204" pitchFamily="34" charset="0"/>
              </a:rPr>
              <a:t> </a:t>
            </a:r>
            <a:r>
              <a:rPr lang="es-MX" sz="1600" b="1" kern="1200" dirty="0" err="1">
                <a:solidFill>
                  <a:srgbClr val="660066"/>
                </a:solidFill>
                <a:latin typeface="Calibri" panose="020F0502020204030204" pitchFamily="34" charset="0"/>
                <a:ea typeface="+mn-ea"/>
                <a:cs typeface="Calibri" panose="020F0502020204030204" pitchFamily="34" charset="0"/>
              </a:rPr>
              <a:t>Database</a:t>
            </a:r>
            <a:r>
              <a:rPr lang="es-MX" sz="1600" b="1" kern="1200" dirty="0">
                <a:solidFill>
                  <a:srgbClr val="660066"/>
                </a:solidFill>
                <a:latin typeface="Calibri" panose="020F0502020204030204" pitchFamily="34" charset="0"/>
                <a:ea typeface="+mn-ea"/>
                <a:cs typeface="Calibri" panose="020F0502020204030204" pitchFamily="34" charset="0"/>
              </a:rPr>
              <a:t> PL/SQL </a:t>
            </a:r>
            <a:r>
              <a:rPr lang="es-MX" sz="1600" b="1" kern="1200" dirty="0" err="1">
                <a:solidFill>
                  <a:srgbClr val="660066"/>
                </a:solidFill>
                <a:latin typeface="Calibri" panose="020F0502020204030204" pitchFamily="34" charset="0"/>
                <a:ea typeface="+mn-ea"/>
                <a:cs typeface="Calibri" panose="020F0502020204030204" pitchFamily="34" charset="0"/>
              </a:rPr>
              <a:t>Language</a:t>
            </a:r>
            <a:r>
              <a:rPr lang="es-MX" sz="1600" b="1" kern="1200" dirty="0">
                <a:solidFill>
                  <a:srgbClr val="660066"/>
                </a:solidFill>
                <a:latin typeface="Calibri" panose="020F0502020204030204" pitchFamily="34" charset="0"/>
                <a:ea typeface="+mn-ea"/>
                <a:cs typeface="Calibri" panose="020F0502020204030204" pitchFamily="34" charset="0"/>
              </a:rPr>
              <a:t> Reference 19c');</a:t>
            </a: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 COMMIT;</a:t>
            </a:r>
          </a:p>
          <a:p>
            <a:pPr lvl="0" fontAlgn="base">
              <a:spcBef>
                <a:spcPct val="0"/>
              </a:spcBef>
              <a:spcAft>
                <a:spcPct val="0"/>
              </a:spcAft>
              <a:buClrTx/>
              <a:defRPr/>
            </a:pPr>
            <a:endParaRPr kumimoji="0" lang="es-MX"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13" name="Imagen 12">
            <a:extLst>
              <a:ext uri="{FF2B5EF4-FFF2-40B4-BE49-F238E27FC236}">
                <a16:creationId xmlns:a16="http://schemas.microsoft.com/office/drawing/2014/main" id="{BD95F7F8-E76D-4100-8BD2-C0B569707732}"/>
              </a:ext>
            </a:extLst>
          </p:cNvPr>
          <p:cNvPicPr>
            <a:picLocks noChangeAspect="1"/>
          </p:cNvPicPr>
          <p:nvPr/>
        </p:nvPicPr>
        <p:blipFill>
          <a:blip r:embed="rId3"/>
          <a:stretch>
            <a:fillRect/>
          </a:stretch>
        </p:blipFill>
        <p:spPr>
          <a:xfrm>
            <a:off x="2245973" y="6230555"/>
            <a:ext cx="5773563" cy="457114"/>
          </a:xfrm>
          <a:prstGeom prst="rect">
            <a:avLst/>
          </a:prstGeom>
        </p:spPr>
      </p:pic>
      <p:sp>
        <p:nvSpPr>
          <p:cNvPr id="14" name="CuadroTexto 13">
            <a:extLst>
              <a:ext uri="{FF2B5EF4-FFF2-40B4-BE49-F238E27FC236}">
                <a16:creationId xmlns:a16="http://schemas.microsoft.com/office/drawing/2014/main" id="{D24B1B97-4DB3-498E-87CC-FD57D3BBA397}"/>
              </a:ext>
            </a:extLst>
          </p:cNvPr>
          <p:cNvSpPr txBox="1"/>
          <p:nvPr/>
        </p:nvSpPr>
        <p:spPr>
          <a:xfrm>
            <a:off x="61779" y="2990328"/>
            <a:ext cx="358346" cy="407988"/>
          </a:xfrm>
          <a:prstGeom prst="rect">
            <a:avLst/>
          </a:prstGeom>
          <a:noFill/>
          <a:ln>
            <a:noFill/>
          </a:ln>
        </p:spPr>
        <p:txBody>
          <a:bodyPr spcFirstLastPara="1" wrap="none" lIns="91425" tIns="45700" rIns="91425" bIns="45700" rtlCol="0" anchor="t" anchorCtr="0">
            <a:noAutofit/>
          </a:bodyPr>
          <a:lstStyle/>
          <a:p>
            <a:pPr algn="l"/>
            <a:r>
              <a:rPr lang="es-CL" sz="2800" b="1" dirty="0">
                <a:solidFill>
                  <a:srgbClr val="C00000"/>
                </a:solidFill>
                <a:latin typeface="Calibri" panose="020F0502020204030204" pitchFamily="34" charset="0"/>
                <a:cs typeface="Calibri" panose="020F0502020204030204" pitchFamily="34" charset="0"/>
              </a:rPr>
              <a:t>1</a:t>
            </a:r>
          </a:p>
        </p:txBody>
      </p:sp>
    </p:spTree>
    <p:extLst>
      <p:ext uri="{BB962C8B-B14F-4D97-AF65-F5344CB8AC3E}">
        <p14:creationId xmlns:p14="http://schemas.microsoft.com/office/powerpoint/2010/main" val="2858687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28136" y="212725"/>
            <a:ext cx="4411954" cy="813000"/>
          </a:xfrm>
        </p:spPr>
        <p:txBody>
          <a:bodyPr/>
          <a:lstStyle/>
          <a:p>
            <a:pPr lvl="0" defTabSz="457200">
              <a:defRPr/>
            </a:pPr>
            <a:r>
              <a:rPr lang="es-CL" sz="2800" b="1" dirty="0">
                <a:solidFill>
                  <a:prstClr val="white"/>
                </a:solidFill>
                <a:latin typeface="Calibri"/>
              </a:rPr>
              <a:t>Uso de Tipos de Datos </a:t>
            </a:r>
            <a:r>
              <a:rPr lang="es-MX" sz="2800" b="1" dirty="0">
                <a:solidFill>
                  <a:prstClr val="white"/>
                </a:solidFill>
                <a:latin typeface="Calibri"/>
              </a:rPr>
              <a:t>CLOB</a:t>
            </a:r>
            <a:endParaRPr lang="es-CL" sz="2800" b="1" dirty="0">
              <a:solidFill>
                <a:prstClr val="white"/>
              </a:solidFill>
              <a:latin typeface="Calibri"/>
            </a:endParaRPr>
          </a:p>
        </p:txBody>
      </p:sp>
      <p:sp>
        <p:nvSpPr>
          <p:cNvPr id="21" name="Rectangle 3">
            <a:extLst>
              <a:ext uri="{FF2B5EF4-FFF2-40B4-BE49-F238E27FC236}">
                <a16:creationId xmlns:a16="http://schemas.microsoft.com/office/drawing/2014/main" id="{9EA1EAC8-A5FE-4FDB-94E7-713C3ECAED25}"/>
              </a:ext>
            </a:extLst>
          </p:cNvPr>
          <p:cNvSpPr txBox="1">
            <a:spLocks noChangeArrowheads="1"/>
          </p:cNvSpPr>
          <p:nvPr/>
        </p:nvSpPr>
        <p:spPr bwMode="auto">
          <a:xfrm>
            <a:off x="611188" y="1144612"/>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8" name="Text Box 5">
            <a:extLst>
              <a:ext uri="{FF2B5EF4-FFF2-40B4-BE49-F238E27FC236}">
                <a16:creationId xmlns:a16="http://schemas.microsoft.com/office/drawing/2014/main" id="{D755A3FC-99A4-4247-B6A9-AFFDFCD6FDD1}"/>
              </a:ext>
            </a:extLst>
          </p:cNvPr>
          <p:cNvSpPr txBox="1">
            <a:spLocks noChangeArrowheads="1"/>
          </p:cNvSpPr>
          <p:nvPr/>
        </p:nvSpPr>
        <p:spPr bwMode="auto">
          <a:xfrm>
            <a:off x="394239" y="1461759"/>
            <a:ext cx="8589120" cy="4370427"/>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500" b="1" kern="1200" dirty="0">
                <a:latin typeface="Calibri" panose="020F0502020204030204" pitchFamily="34" charset="0"/>
                <a:ea typeface="+mn-ea"/>
                <a:cs typeface="Calibri" panose="020F0502020204030204" pitchFamily="34" charset="0"/>
              </a:rPr>
              <a:t>DECLARE</a:t>
            </a:r>
          </a:p>
          <a:p>
            <a:pPr lvl="0" fontAlgn="base">
              <a:spcBef>
                <a:spcPct val="0"/>
              </a:spcBef>
              <a:spcAft>
                <a:spcPct val="0"/>
              </a:spcAft>
              <a:buClrTx/>
              <a:defRPr/>
            </a:pPr>
            <a:r>
              <a:rPr lang="es-MX" sz="1500" b="1" kern="1200" dirty="0" err="1">
                <a:solidFill>
                  <a:srgbClr val="0000DE"/>
                </a:solidFill>
                <a:latin typeface="Calibri" panose="020F0502020204030204" pitchFamily="34" charset="0"/>
                <a:ea typeface="+mn-ea"/>
                <a:cs typeface="Calibri" panose="020F0502020204030204" pitchFamily="34" charset="0"/>
              </a:rPr>
              <a:t>v_valor_clob</a:t>
            </a:r>
            <a:r>
              <a:rPr lang="es-MX" sz="1500" b="1" kern="1200" dirty="0">
                <a:solidFill>
                  <a:srgbClr val="0000DE"/>
                </a:solidFill>
                <a:latin typeface="Calibri" panose="020F0502020204030204" pitchFamily="34" charset="0"/>
                <a:ea typeface="+mn-ea"/>
                <a:cs typeface="Calibri" panose="020F0502020204030204" pitchFamily="34" charset="0"/>
              </a:rPr>
              <a:t> CLOB:='</a:t>
            </a:r>
            <a:r>
              <a:rPr lang="es-MX" sz="1500" b="1" kern="1200" dirty="0" err="1">
                <a:solidFill>
                  <a:srgbClr val="0000DE"/>
                </a:solidFill>
                <a:latin typeface="Calibri" panose="020F0502020204030204" pitchFamily="34" charset="0"/>
                <a:ea typeface="+mn-ea"/>
                <a:cs typeface="Calibri" panose="020F0502020204030204" pitchFamily="34" charset="0"/>
              </a:rPr>
              <a:t>Because</a:t>
            </a:r>
            <a:r>
              <a:rPr lang="es-MX" sz="1500" b="1" kern="1200" dirty="0">
                <a:solidFill>
                  <a:srgbClr val="0000DE"/>
                </a:solidFill>
                <a:latin typeface="Calibri" panose="020F0502020204030204" pitchFamily="34" charset="0"/>
                <a:ea typeface="+mn-ea"/>
                <a:cs typeface="Calibri" panose="020F0502020204030204" pitchFamily="34" charset="0"/>
              </a:rPr>
              <a:t> PL/SQL </a:t>
            </a:r>
            <a:r>
              <a:rPr lang="es-MX" sz="1500" b="1" kern="1200" dirty="0" err="1">
                <a:solidFill>
                  <a:srgbClr val="0000DE"/>
                </a:solidFill>
                <a:latin typeface="Calibri" panose="020F0502020204030204" pitchFamily="34" charset="0"/>
                <a:ea typeface="+mn-ea"/>
                <a:cs typeface="Calibri" panose="020F0502020204030204" pitchFamily="34" charset="0"/>
              </a:rPr>
              <a:t>allows</a:t>
            </a:r>
            <a:r>
              <a:rPr lang="es-MX" sz="1500" b="1" kern="1200" dirty="0">
                <a:solidFill>
                  <a:srgbClr val="0000DE"/>
                </a:solidFill>
                <a:latin typeface="Calibri" panose="020F0502020204030204" pitchFamily="34" charset="0"/>
                <a:ea typeface="+mn-ea"/>
                <a:cs typeface="Calibri" panose="020F0502020204030204" pitchFamily="34" charset="0"/>
              </a:rPr>
              <a:t> SQL </a:t>
            </a:r>
            <a:r>
              <a:rPr lang="es-MX" sz="1500" b="1" kern="1200" dirty="0" err="1">
                <a:solidFill>
                  <a:srgbClr val="0000DE"/>
                </a:solidFill>
                <a:latin typeface="Calibri" panose="020F0502020204030204" pitchFamily="34" charset="0"/>
                <a:ea typeface="+mn-ea"/>
                <a:cs typeface="Calibri" panose="020F0502020204030204" pitchFamily="34" charset="0"/>
              </a:rPr>
              <a:t>statements</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to</a:t>
            </a:r>
            <a:r>
              <a:rPr lang="es-MX" sz="1500" b="1" kern="1200" dirty="0">
                <a:solidFill>
                  <a:srgbClr val="0000DE"/>
                </a:solidFill>
                <a:latin typeface="Calibri" panose="020F0502020204030204" pitchFamily="34" charset="0"/>
                <a:ea typeface="+mn-ea"/>
                <a:cs typeface="Calibri" panose="020F0502020204030204" pitchFamily="34" charset="0"/>
              </a:rPr>
              <a:t> be </a:t>
            </a:r>
            <a:r>
              <a:rPr lang="es-MX" sz="1500" b="1" kern="1200" dirty="0" err="1">
                <a:solidFill>
                  <a:srgbClr val="0000DE"/>
                </a:solidFill>
                <a:latin typeface="Calibri" panose="020F0502020204030204" pitchFamily="34" charset="0"/>
                <a:ea typeface="+mn-ea"/>
                <a:cs typeface="Calibri" panose="020F0502020204030204" pitchFamily="34" charset="0"/>
              </a:rPr>
              <a:t>seamlessly</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embedded</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into</a:t>
            </a:r>
            <a:r>
              <a:rPr lang="es-MX" sz="1500" b="1" kern="1200" dirty="0">
                <a:solidFill>
                  <a:srgbClr val="0000DE"/>
                </a:solidFill>
                <a:latin typeface="Calibri" panose="020F0502020204030204" pitchFamily="34" charset="0"/>
                <a:ea typeface="+mn-ea"/>
                <a:cs typeface="Calibri" panose="020F0502020204030204" pitchFamily="34" charset="0"/>
              </a:rPr>
              <a:t> ' ||</a:t>
            </a:r>
          </a:p>
          <a:p>
            <a:pPr lvl="0" fontAlgn="base">
              <a:spcBef>
                <a:spcPct val="0"/>
              </a:spcBef>
              <a:spcAft>
                <a:spcPct val="0"/>
              </a:spcAft>
              <a:buClrTx/>
              <a:defRPr/>
            </a:pP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the</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logic</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it</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is</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too</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easy</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to</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have</a:t>
            </a:r>
            <a:r>
              <a:rPr lang="es-MX" sz="1500" b="1" kern="1200" dirty="0">
                <a:solidFill>
                  <a:srgbClr val="0000DE"/>
                </a:solidFill>
                <a:latin typeface="Calibri" panose="020F0502020204030204" pitchFamily="34" charset="0"/>
                <a:ea typeface="+mn-ea"/>
                <a:cs typeface="Calibri" panose="020F0502020204030204" pitchFamily="34" charset="0"/>
              </a:rPr>
              <a:t> SQL </a:t>
            </a:r>
            <a:r>
              <a:rPr lang="es-MX" sz="1500" b="1" kern="1200" dirty="0" err="1">
                <a:solidFill>
                  <a:srgbClr val="0000DE"/>
                </a:solidFill>
                <a:latin typeface="Calibri" panose="020F0502020204030204" pitchFamily="34" charset="0"/>
                <a:ea typeface="+mn-ea"/>
                <a:cs typeface="Calibri" panose="020F0502020204030204" pitchFamily="34" charset="0"/>
              </a:rPr>
              <a:t>statement</a:t>
            </a:r>
            <a:r>
              <a:rPr lang="es-MX" sz="1500" b="1" kern="1200" dirty="0">
                <a:solidFill>
                  <a:srgbClr val="0000DE"/>
                </a:solidFill>
                <a:latin typeface="Calibri" panose="020F0502020204030204" pitchFamily="34" charset="0"/>
                <a:ea typeface="+mn-ea"/>
                <a:cs typeface="Calibri" panose="020F0502020204030204" pitchFamily="34" charset="0"/>
              </a:rPr>
              <a:t> spread </a:t>
            </a:r>
            <a:r>
              <a:rPr lang="es-MX" sz="1500" b="1" kern="1200" dirty="0" err="1">
                <a:solidFill>
                  <a:srgbClr val="0000DE"/>
                </a:solidFill>
                <a:latin typeface="Calibri" panose="020F0502020204030204" pitchFamily="34" charset="0"/>
                <a:ea typeface="+mn-ea"/>
                <a:cs typeface="Calibri" panose="020F0502020204030204" pitchFamily="34" charset="0"/>
              </a:rPr>
              <a:t>all</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over</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the</a:t>
            </a:r>
            <a:r>
              <a:rPr lang="es-MX" sz="1500" b="1" kern="1200" dirty="0">
                <a:solidFill>
                  <a:srgbClr val="0000DE"/>
                </a:solidFill>
                <a:latin typeface="Calibri" panose="020F0502020204030204" pitchFamily="34" charset="0"/>
                <a:ea typeface="+mn-ea"/>
                <a:cs typeface="Calibri" panose="020F0502020204030204" pitchFamily="34" charset="0"/>
              </a:rPr>
              <a:t> ' ||</a:t>
            </a:r>
          </a:p>
          <a:p>
            <a:pPr lvl="0" fontAlgn="base">
              <a:spcBef>
                <a:spcPct val="0"/>
              </a:spcBef>
              <a:spcAft>
                <a:spcPct val="0"/>
              </a:spcAft>
              <a:buClrTx/>
              <a:defRPr/>
            </a:pP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code</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However</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it</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is</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recommended</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that</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you</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keep</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the</a:t>
            </a:r>
            <a:r>
              <a:rPr lang="es-MX" sz="1500" b="1" kern="1200" dirty="0">
                <a:solidFill>
                  <a:srgbClr val="0000DE"/>
                </a:solidFill>
                <a:latin typeface="Calibri" panose="020F0502020204030204" pitchFamily="34" charset="0"/>
                <a:ea typeface="+mn-ea"/>
                <a:cs typeface="Calibri" panose="020F0502020204030204" pitchFamily="34" charset="0"/>
              </a:rPr>
              <a:t> SQL </a:t>
            </a:r>
            <a:r>
              <a:rPr lang="es-MX" sz="1500" b="1" kern="1200" dirty="0" err="1">
                <a:solidFill>
                  <a:srgbClr val="0000DE"/>
                </a:solidFill>
                <a:latin typeface="Calibri" panose="020F0502020204030204" pitchFamily="34" charset="0"/>
                <a:ea typeface="+mn-ea"/>
                <a:cs typeface="Calibri" panose="020F0502020204030204" pitchFamily="34" charset="0"/>
              </a:rPr>
              <a:t>logic</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separate</a:t>
            </a:r>
            <a:r>
              <a:rPr lang="es-MX" sz="1500" b="1" kern="1200" dirty="0">
                <a:solidFill>
                  <a:srgbClr val="0000DE"/>
                </a:solidFill>
                <a:latin typeface="Calibri" panose="020F0502020204030204" pitchFamily="34" charset="0"/>
                <a:ea typeface="+mn-ea"/>
                <a:cs typeface="Calibri" panose="020F0502020204030204" pitchFamily="34" charset="0"/>
              </a:rPr>
              <a:t> ' ||</a:t>
            </a:r>
          </a:p>
          <a:p>
            <a:pPr lvl="0" fontAlgn="base">
              <a:spcBef>
                <a:spcPct val="0"/>
              </a:spcBef>
              <a:spcAft>
                <a:spcPct val="0"/>
              </a:spcAft>
              <a:buClrTx/>
              <a:defRPr/>
            </a:pP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from</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the</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business</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logic</a:t>
            </a:r>
            <a:r>
              <a:rPr lang="es-MX" sz="1500" b="1" kern="1200" dirty="0">
                <a:solidFill>
                  <a:srgbClr val="0000DE"/>
                </a:solidFill>
                <a:latin typeface="Calibri" panose="020F0502020204030204" pitchFamily="34" charset="0"/>
                <a:ea typeface="+mn-ea"/>
                <a:cs typeface="Calibri" panose="020F0502020204030204" pitchFamily="34" charset="0"/>
              </a:rPr>
              <a:t>—</a:t>
            </a:r>
            <a:r>
              <a:rPr lang="es-MX" sz="1500" b="1" kern="1200" dirty="0" err="1">
                <a:solidFill>
                  <a:srgbClr val="0000DE"/>
                </a:solidFill>
                <a:latin typeface="Calibri" panose="020F0502020204030204" pitchFamily="34" charset="0"/>
                <a:ea typeface="+mn-ea"/>
                <a:cs typeface="Calibri" panose="020F0502020204030204" pitchFamily="34" charset="0"/>
              </a:rPr>
              <a:t>that</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is</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create</a:t>
            </a:r>
            <a:r>
              <a:rPr lang="es-MX" sz="1500" b="1" kern="1200" dirty="0">
                <a:solidFill>
                  <a:srgbClr val="0000DE"/>
                </a:solidFill>
                <a:latin typeface="Calibri" panose="020F0502020204030204" pitchFamily="34" charset="0"/>
                <a:ea typeface="+mn-ea"/>
                <a:cs typeface="Calibri" panose="020F0502020204030204" pitchFamily="34" charset="0"/>
              </a:rPr>
              <a:t> a </a:t>
            </a:r>
            <a:r>
              <a:rPr lang="es-MX" sz="1500" b="1" kern="1200" dirty="0" err="1">
                <a:solidFill>
                  <a:srgbClr val="0000DE"/>
                </a:solidFill>
                <a:latin typeface="Calibri" panose="020F0502020204030204" pitchFamily="34" charset="0"/>
                <a:ea typeface="+mn-ea"/>
                <a:cs typeface="Calibri" panose="020F0502020204030204" pitchFamily="34" charset="0"/>
              </a:rPr>
              <a:t>layered</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application</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design</a:t>
            </a:r>
            <a:r>
              <a:rPr lang="es-MX" sz="1500" b="1" kern="1200" dirty="0">
                <a:solidFill>
                  <a:srgbClr val="0000DE"/>
                </a:solidFill>
                <a:latin typeface="Calibri" panose="020F0502020204030204" pitchFamily="34" charset="0"/>
                <a:ea typeface="+mn-ea"/>
                <a:cs typeface="Calibri" panose="020F0502020204030204" pitchFamily="34" charset="0"/>
              </a:rPr>
              <a:t> ' ||</a:t>
            </a:r>
          </a:p>
          <a:p>
            <a:pPr lvl="0" fontAlgn="base">
              <a:spcBef>
                <a:spcPct val="0"/>
              </a:spcBef>
              <a:spcAft>
                <a:spcPct val="0"/>
              </a:spcAft>
              <a:buClrTx/>
              <a:defRPr/>
            </a:pP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with</a:t>
            </a:r>
            <a:r>
              <a:rPr lang="es-MX" sz="1500" b="1" kern="1200" dirty="0">
                <a:solidFill>
                  <a:srgbClr val="0000DE"/>
                </a:solidFill>
                <a:latin typeface="Calibri" panose="020F0502020204030204" pitchFamily="34" charset="0"/>
                <a:ea typeface="+mn-ea"/>
                <a:cs typeface="Calibri" panose="020F0502020204030204" pitchFamily="34" charset="0"/>
              </a:rPr>
              <a:t> a </a:t>
            </a:r>
            <a:r>
              <a:rPr lang="es-MX" sz="1500" b="1" kern="1200" dirty="0" err="1">
                <a:solidFill>
                  <a:srgbClr val="0000DE"/>
                </a:solidFill>
                <a:latin typeface="Calibri" panose="020F0502020204030204" pitchFamily="34" charset="0"/>
                <a:ea typeface="+mn-ea"/>
                <a:cs typeface="Calibri" panose="020F0502020204030204" pitchFamily="34" charset="0"/>
              </a:rPr>
              <a:t>minimum</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of</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two</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layers</a:t>
            </a:r>
            <a:r>
              <a:rPr lang="es-MX" sz="1500" b="1" kern="1200" dirty="0">
                <a:solidFill>
                  <a:srgbClr val="0000DE"/>
                </a:solidFill>
                <a:latin typeface="Calibri" panose="020F0502020204030204" pitchFamily="34" charset="0"/>
                <a:ea typeface="+mn-ea"/>
                <a:cs typeface="Calibri" panose="020F0502020204030204" pitchFamily="34" charset="0"/>
              </a:rPr>
              <a:t>: • Data </a:t>
            </a:r>
            <a:r>
              <a:rPr lang="es-MX" sz="1500" b="1" kern="1200" dirty="0" err="1">
                <a:solidFill>
                  <a:srgbClr val="0000DE"/>
                </a:solidFill>
                <a:latin typeface="Calibri" panose="020F0502020204030204" pitchFamily="34" charset="0"/>
                <a:ea typeface="+mn-ea"/>
                <a:cs typeface="Calibri" panose="020F0502020204030204" pitchFamily="34" charset="0"/>
              </a:rPr>
              <a:t>access</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layer</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For</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subroutines</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to</a:t>
            </a:r>
            <a:r>
              <a:rPr lang="es-MX" sz="1500" b="1" kern="1200" dirty="0">
                <a:solidFill>
                  <a:srgbClr val="0000DE"/>
                </a:solidFill>
                <a:latin typeface="Calibri" panose="020F0502020204030204" pitchFamily="34" charset="0"/>
                <a:ea typeface="+mn-ea"/>
                <a:cs typeface="Calibri" panose="020F0502020204030204" pitchFamily="34" charset="0"/>
              </a:rPr>
              <a:t> ' ||</a:t>
            </a:r>
          </a:p>
          <a:p>
            <a:pPr lvl="0" fontAlgn="base">
              <a:spcBef>
                <a:spcPct val="0"/>
              </a:spcBef>
              <a:spcAft>
                <a:spcPct val="0"/>
              </a:spcAft>
              <a:buClrTx/>
              <a:defRPr/>
            </a:pP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access</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the</a:t>
            </a:r>
            <a:r>
              <a:rPr lang="es-MX" sz="1500" b="1" kern="1200" dirty="0">
                <a:solidFill>
                  <a:srgbClr val="0000DE"/>
                </a:solidFill>
                <a:latin typeface="Calibri" panose="020F0502020204030204" pitchFamily="34" charset="0"/>
                <a:ea typeface="+mn-ea"/>
                <a:cs typeface="Calibri" panose="020F0502020204030204" pitchFamily="34" charset="0"/>
              </a:rPr>
              <a:t> data </a:t>
            </a:r>
            <a:r>
              <a:rPr lang="es-MX" sz="1500" b="1" kern="1200" dirty="0" err="1">
                <a:solidFill>
                  <a:srgbClr val="0000DE"/>
                </a:solidFill>
                <a:latin typeface="Calibri" panose="020F0502020204030204" pitchFamily="34" charset="0"/>
                <a:ea typeface="+mn-ea"/>
                <a:cs typeface="Calibri" panose="020F0502020204030204" pitchFamily="34" charset="0"/>
              </a:rPr>
              <a:t>by</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using</a:t>
            </a:r>
            <a:r>
              <a:rPr lang="es-MX" sz="1500" b="1" kern="1200" dirty="0">
                <a:solidFill>
                  <a:srgbClr val="0000DE"/>
                </a:solidFill>
                <a:latin typeface="Calibri" panose="020F0502020204030204" pitchFamily="34" charset="0"/>
                <a:ea typeface="+mn-ea"/>
                <a:cs typeface="Calibri" panose="020F0502020204030204" pitchFamily="34" charset="0"/>
              </a:rPr>
              <a:t> SQL </a:t>
            </a:r>
            <a:r>
              <a:rPr lang="es-MX" sz="1500" b="1" kern="1200" dirty="0" err="1">
                <a:solidFill>
                  <a:srgbClr val="0000DE"/>
                </a:solidFill>
                <a:latin typeface="Calibri" panose="020F0502020204030204" pitchFamily="34" charset="0"/>
                <a:ea typeface="+mn-ea"/>
                <a:cs typeface="Calibri" panose="020F0502020204030204" pitchFamily="34" charset="0"/>
              </a:rPr>
              <a:t>statements</a:t>
            </a:r>
            <a:r>
              <a:rPr lang="es-MX" sz="1500" b="1" kern="1200" dirty="0">
                <a:solidFill>
                  <a:srgbClr val="0000DE"/>
                </a:solidFill>
                <a:latin typeface="Calibri" panose="020F0502020204030204" pitchFamily="34" charset="0"/>
                <a:ea typeface="+mn-ea"/>
                <a:cs typeface="Calibri" panose="020F0502020204030204" pitchFamily="34" charset="0"/>
              </a:rPr>
              <a:t>. •Business </a:t>
            </a:r>
            <a:r>
              <a:rPr lang="es-MX" sz="1500" b="1" kern="1200" dirty="0" err="1">
                <a:solidFill>
                  <a:srgbClr val="0000DE"/>
                </a:solidFill>
                <a:latin typeface="Calibri" panose="020F0502020204030204" pitchFamily="34" charset="0"/>
                <a:ea typeface="+mn-ea"/>
                <a:cs typeface="Calibri" panose="020F0502020204030204" pitchFamily="34" charset="0"/>
              </a:rPr>
              <a:t>logic</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layer</a:t>
            </a:r>
            <a:r>
              <a:rPr lang="es-MX" sz="1500" b="1" kern="1200" dirty="0">
                <a:solidFill>
                  <a:srgbClr val="0000DE"/>
                </a:solidFill>
                <a:latin typeface="Calibri" panose="020F0502020204030204" pitchFamily="34" charset="0"/>
                <a:ea typeface="+mn-ea"/>
                <a:cs typeface="Calibri" panose="020F0502020204030204" pitchFamily="34" charset="0"/>
              </a:rPr>
              <a:t>: ' ||</a:t>
            </a:r>
          </a:p>
          <a:p>
            <a:pPr lvl="0" fontAlgn="base">
              <a:spcBef>
                <a:spcPct val="0"/>
              </a:spcBef>
              <a:spcAft>
                <a:spcPct val="0"/>
              </a:spcAft>
              <a:buClrTx/>
              <a:defRPr/>
            </a:pP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For</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subprograms</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to</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implement</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the</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business</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processing</a:t>
            </a:r>
            <a:r>
              <a:rPr lang="es-MX" sz="1500" b="1" kern="1200" dirty="0">
                <a:solidFill>
                  <a:srgbClr val="0000DE"/>
                </a:solidFill>
                <a:latin typeface="Calibri" panose="020F0502020204030204" pitchFamily="34" charset="0"/>
                <a:ea typeface="+mn-ea"/>
                <a:cs typeface="Calibri" panose="020F0502020204030204" pitchFamily="34" charset="0"/>
              </a:rPr>
              <a:t> rules, ' ||</a:t>
            </a:r>
          </a:p>
          <a:p>
            <a:pPr lvl="0" fontAlgn="base">
              <a:spcBef>
                <a:spcPct val="0"/>
              </a:spcBef>
              <a:spcAft>
                <a:spcPct val="0"/>
              </a:spcAft>
              <a:buClrTx/>
              <a:defRPr/>
            </a:pP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which</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may</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or</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may</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not</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call</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on</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the</a:t>
            </a:r>
            <a:r>
              <a:rPr lang="es-MX" sz="1500" b="1" kern="1200" dirty="0">
                <a:solidFill>
                  <a:srgbClr val="0000DE"/>
                </a:solidFill>
                <a:latin typeface="Calibri" panose="020F0502020204030204" pitchFamily="34" charset="0"/>
                <a:ea typeface="+mn-ea"/>
                <a:cs typeface="Calibri" panose="020F0502020204030204" pitchFamily="34" charset="0"/>
              </a:rPr>
              <a:t> data </a:t>
            </a:r>
            <a:r>
              <a:rPr lang="es-MX" sz="1500" b="1" kern="1200" dirty="0" err="1">
                <a:solidFill>
                  <a:srgbClr val="0000DE"/>
                </a:solidFill>
                <a:latin typeface="Calibri" panose="020F0502020204030204" pitchFamily="34" charset="0"/>
                <a:ea typeface="+mn-ea"/>
                <a:cs typeface="Calibri" panose="020F0502020204030204" pitchFamily="34" charset="0"/>
              </a:rPr>
              <a:t>access</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layer</a:t>
            </a:r>
            <a:r>
              <a:rPr lang="es-MX" sz="1500" b="1" kern="1200" dirty="0">
                <a:solidFill>
                  <a:srgbClr val="0000DE"/>
                </a:solidFill>
                <a:latin typeface="Calibri" panose="020F0502020204030204" pitchFamily="34" charset="0"/>
                <a:ea typeface="+mn-ea"/>
                <a:cs typeface="Calibri" panose="020F0502020204030204" pitchFamily="34" charset="0"/>
              </a:rPr>
              <a:t> </a:t>
            </a:r>
            <a:r>
              <a:rPr lang="es-MX" sz="1500" b="1" kern="1200" dirty="0" err="1">
                <a:solidFill>
                  <a:srgbClr val="0000DE"/>
                </a:solidFill>
                <a:latin typeface="Calibri" panose="020F0502020204030204" pitchFamily="34" charset="0"/>
                <a:ea typeface="+mn-ea"/>
                <a:cs typeface="Calibri" panose="020F0502020204030204" pitchFamily="34" charset="0"/>
              </a:rPr>
              <a:t>routines</a:t>
            </a:r>
            <a:r>
              <a:rPr lang="es-MX" sz="1500" b="1" kern="1200" dirty="0">
                <a:solidFill>
                  <a:srgbClr val="0000DE"/>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500" b="1" kern="1200" dirty="0">
                <a:latin typeface="Calibri" panose="020F0502020204030204" pitchFamily="34" charset="0"/>
                <a:ea typeface="+mn-ea"/>
                <a:cs typeface="Calibri" panose="020F0502020204030204" pitchFamily="34" charset="0"/>
              </a:rPr>
              <a:t>BEGIN</a:t>
            </a:r>
          </a:p>
          <a:p>
            <a:pPr lvl="0" fontAlgn="base">
              <a:spcBef>
                <a:spcPct val="0"/>
              </a:spcBef>
              <a:spcAft>
                <a:spcPct val="0"/>
              </a:spcAft>
              <a:buClrTx/>
              <a:defRPr/>
            </a:pPr>
            <a:r>
              <a:rPr lang="es-MX" sz="1500" b="1" kern="1200" dirty="0">
                <a:latin typeface="Calibri" panose="020F0502020204030204" pitchFamily="34" charset="0"/>
                <a:ea typeface="+mn-ea"/>
                <a:cs typeface="Calibri" panose="020F0502020204030204" pitchFamily="34" charset="0"/>
              </a:rPr>
              <a:t>   INSERT INTO </a:t>
            </a:r>
            <a:r>
              <a:rPr lang="es-MX" sz="1500" b="1" kern="1200" dirty="0" err="1">
                <a:latin typeface="Calibri" panose="020F0502020204030204" pitchFamily="34" charset="0"/>
                <a:ea typeface="+mn-ea"/>
                <a:cs typeface="Calibri" panose="020F0502020204030204" pitchFamily="34" charset="0"/>
              </a:rPr>
              <a:t>detalle_libro</a:t>
            </a:r>
            <a:r>
              <a:rPr lang="es-MX" sz="1500" b="1" kern="1200" dirty="0">
                <a:latin typeface="Calibri" panose="020F0502020204030204" pitchFamily="34" charset="0"/>
                <a:ea typeface="+mn-ea"/>
                <a:cs typeface="Calibri" panose="020F0502020204030204" pitchFamily="34" charset="0"/>
              </a:rPr>
              <a:t>(</a:t>
            </a:r>
            <a:r>
              <a:rPr lang="es-MX" sz="1500" b="1" kern="1200" dirty="0" err="1">
                <a:latin typeface="Calibri" panose="020F0502020204030204" pitchFamily="34" charset="0"/>
                <a:ea typeface="+mn-ea"/>
                <a:cs typeface="Calibri" panose="020F0502020204030204" pitchFamily="34" charset="0"/>
              </a:rPr>
              <a:t>cod_libro,nro_capitulo,nombre_capitulo</a:t>
            </a:r>
            <a:r>
              <a:rPr lang="es-MX" sz="15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500" b="1" kern="1200" dirty="0">
                <a:latin typeface="Calibri" panose="020F0502020204030204" pitchFamily="34" charset="0"/>
                <a:ea typeface="+mn-ea"/>
                <a:cs typeface="Calibri" panose="020F0502020204030204" pitchFamily="34" charset="0"/>
              </a:rPr>
              <a:t>          VALUES(1,SEQ_DETALLE_LIBRO_CAPITULO.NEXTVAL,'1.- </a:t>
            </a:r>
            <a:r>
              <a:rPr lang="es-MX" sz="1500" b="1" kern="1200" dirty="0" err="1">
                <a:latin typeface="Calibri" panose="020F0502020204030204" pitchFamily="34" charset="0"/>
                <a:ea typeface="+mn-ea"/>
                <a:cs typeface="Calibri" panose="020F0502020204030204" pitchFamily="34" charset="0"/>
              </a:rPr>
              <a:t>Introduction</a:t>
            </a:r>
            <a:r>
              <a:rPr lang="es-MX" sz="15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500" b="1" kern="1200" dirty="0">
                <a:latin typeface="Calibri" panose="020F0502020204030204" pitchFamily="34" charset="0"/>
                <a:ea typeface="+mn-ea"/>
                <a:cs typeface="Calibri" panose="020F0502020204030204" pitchFamily="34" charset="0"/>
              </a:rPr>
              <a:t>   INSERT INTO </a:t>
            </a:r>
            <a:r>
              <a:rPr lang="es-MX" sz="1500" b="1" kern="1200" dirty="0" err="1">
                <a:latin typeface="Calibri" panose="020F0502020204030204" pitchFamily="34" charset="0"/>
                <a:ea typeface="+mn-ea"/>
                <a:cs typeface="Calibri" panose="020F0502020204030204" pitchFamily="34" charset="0"/>
              </a:rPr>
              <a:t>detalle_libro</a:t>
            </a:r>
            <a:r>
              <a:rPr lang="es-MX" sz="1500" b="1" kern="1200" dirty="0">
                <a:latin typeface="Calibri" panose="020F0502020204030204" pitchFamily="34" charset="0"/>
                <a:ea typeface="+mn-ea"/>
                <a:cs typeface="Calibri" panose="020F0502020204030204" pitchFamily="34" charset="0"/>
              </a:rPr>
              <a:t>(</a:t>
            </a:r>
            <a:r>
              <a:rPr lang="es-MX" sz="1500" b="1" kern="1200" dirty="0" err="1">
                <a:latin typeface="Calibri" panose="020F0502020204030204" pitchFamily="34" charset="0"/>
                <a:ea typeface="+mn-ea"/>
                <a:cs typeface="Calibri" panose="020F0502020204030204" pitchFamily="34" charset="0"/>
              </a:rPr>
              <a:t>cod_libro,nro_capitulo,nombre_capitulo,desc_capitulo</a:t>
            </a:r>
            <a:r>
              <a:rPr lang="es-MX" sz="15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500" b="1" kern="1200" dirty="0">
                <a:latin typeface="Calibri" panose="020F0502020204030204" pitchFamily="34" charset="0"/>
                <a:ea typeface="+mn-ea"/>
                <a:cs typeface="Calibri" panose="020F0502020204030204" pitchFamily="34" charset="0"/>
              </a:rPr>
              <a:t>          VALUES(1,SEQ_DETALLE_LIBRO_CAPITULO.NEXTVAL,'2.- </a:t>
            </a:r>
            <a:r>
              <a:rPr lang="es-MX" sz="1500" b="1" kern="1200" dirty="0" err="1">
                <a:latin typeface="Calibri" panose="020F0502020204030204" pitchFamily="34" charset="0"/>
                <a:ea typeface="+mn-ea"/>
                <a:cs typeface="Calibri" panose="020F0502020204030204" pitchFamily="34" charset="0"/>
              </a:rPr>
              <a:t>Creating</a:t>
            </a:r>
            <a:r>
              <a:rPr lang="es-MX" sz="1500" b="1" kern="1200" dirty="0">
                <a:latin typeface="Calibri" panose="020F0502020204030204" pitchFamily="34" charset="0"/>
                <a:ea typeface="+mn-ea"/>
                <a:cs typeface="Calibri" panose="020F0502020204030204" pitchFamily="34" charset="0"/>
              </a:rPr>
              <a:t> </a:t>
            </a:r>
            <a:r>
              <a:rPr lang="es-MX" sz="1500" b="1" kern="1200" dirty="0" err="1">
                <a:latin typeface="Calibri" panose="020F0502020204030204" pitchFamily="34" charset="0"/>
                <a:ea typeface="+mn-ea"/>
                <a:cs typeface="Calibri" panose="020F0502020204030204" pitchFamily="34" charset="0"/>
              </a:rPr>
              <a:t>Procedures</a:t>
            </a:r>
            <a:r>
              <a:rPr lang="es-MX" sz="1500" b="1" kern="1200" dirty="0">
                <a:latin typeface="Calibri" panose="020F0502020204030204" pitchFamily="34" charset="0"/>
                <a:ea typeface="+mn-ea"/>
                <a:cs typeface="Calibri" panose="020F0502020204030204" pitchFamily="34" charset="0"/>
              </a:rPr>
              <a:t>',</a:t>
            </a:r>
            <a:r>
              <a:rPr lang="es-MX" sz="1500" b="1" kern="1200" dirty="0" err="1">
                <a:solidFill>
                  <a:srgbClr val="0000DE"/>
                </a:solidFill>
                <a:latin typeface="Calibri" panose="020F0502020204030204" pitchFamily="34" charset="0"/>
                <a:ea typeface="+mn-ea"/>
                <a:cs typeface="Calibri" panose="020F0502020204030204" pitchFamily="34" charset="0"/>
              </a:rPr>
              <a:t>v_valor_clob</a:t>
            </a:r>
            <a:r>
              <a:rPr lang="es-MX" sz="1500" b="1" kern="1200" dirty="0">
                <a:latin typeface="Calibri" panose="020F0502020204030204" pitchFamily="34" charset="0"/>
                <a:ea typeface="+mn-ea"/>
                <a:cs typeface="Calibri" panose="020F0502020204030204" pitchFamily="34" charset="0"/>
              </a:rPr>
              <a:t> ); </a:t>
            </a:r>
          </a:p>
          <a:p>
            <a:pPr lvl="0" fontAlgn="base">
              <a:spcBef>
                <a:spcPct val="0"/>
              </a:spcBef>
              <a:spcAft>
                <a:spcPct val="0"/>
              </a:spcAft>
              <a:buClrTx/>
              <a:defRPr/>
            </a:pPr>
            <a:r>
              <a:rPr lang="es-MX" sz="1500" b="1" kern="1200" dirty="0">
                <a:latin typeface="Calibri" panose="020F0502020204030204" pitchFamily="34" charset="0"/>
                <a:ea typeface="+mn-ea"/>
                <a:cs typeface="Calibri" panose="020F0502020204030204" pitchFamily="34" charset="0"/>
              </a:rPr>
              <a:t>   INSERT INTO </a:t>
            </a:r>
            <a:r>
              <a:rPr lang="es-MX" sz="1500" b="1" kern="1200" dirty="0" err="1">
                <a:latin typeface="Calibri" panose="020F0502020204030204" pitchFamily="34" charset="0"/>
                <a:ea typeface="+mn-ea"/>
                <a:cs typeface="Calibri" panose="020F0502020204030204" pitchFamily="34" charset="0"/>
              </a:rPr>
              <a:t>detalle_libro</a:t>
            </a:r>
            <a:r>
              <a:rPr lang="es-MX" sz="1500" b="1" kern="1200" dirty="0">
                <a:latin typeface="Calibri" panose="020F0502020204030204" pitchFamily="34" charset="0"/>
                <a:ea typeface="+mn-ea"/>
                <a:cs typeface="Calibri" panose="020F0502020204030204" pitchFamily="34" charset="0"/>
              </a:rPr>
              <a:t>(</a:t>
            </a:r>
            <a:r>
              <a:rPr lang="es-MX" sz="1500" b="1" kern="1200" dirty="0" err="1">
                <a:latin typeface="Calibri" panose="020F0502020204030204" pitchFamily="34" charset="0"/>
                <a:ea typeface="+mn-ea"/>
                <a:cs typeface="Calibri" panose="020F0502020204030204" pitchFamily="34" charset="0"/>
              </a:rPr>
              <a:t>cod_libro,nro_capitulo,nombre_capitulo</a:t>
            </a:r>
            <a:r>
              <a:rPr lang="es-MX" sz="15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500" b="1" kern="1200" dirty="0">
                <a:latin typeface="Calibri" panose="020F0502020204030204" pitchFamily="34" charset="0"/>
                <a:ea typeface="+mn-ea"/>
                <a:cs typeface="Calibri" panose="020F0502020204030204" pitchFamily="34" charset="0"/>
              </a:rPr>
              <a:t>          VALUES(1,SEQ_DETALLE_LIBRO_CAPITULO.NEXTVAL,'3.- </a:t>
            </a:r>
            <a:r>
              <a:rPr lang="es-MX" sz="1500" b="1" kern="1200" dirty="0" err="1">
                <a:latin typeface="Calibri" panose="020F0502020204030204" pitchFamily="34" charset="0"/>
                <a:ea typeface="+mn-ea"/>
                <a:cs typeface="Calibri" panose="020F0502020204030204" pitchFamily="34" charset="0"/>
              </a:rPr>
              <a:t>Creating</a:t>
            </a:r>
            <a:r>
              <a:rPr lang="es-MX" sz="1500" b="1" kern="1200" dirty="0">
                <a:latin typeface="Calibri" panose="020F0502020204030204" pitchFamily="34" charset="0"/>
                <a:ea typeface="+mn-ea"/>
                <a:cs typeface="Calibri" panose="020F0502020204030204" pitchFamily="34" charset="0"/>
              </a:rPr>
              <a:t> </a:t>
            </a:r>
            <a:r>
              <a:rPr lang="es-MX" sz="1500" b="1" kern="1200" dirty="0" err="1">
                <a:latin typeface="Calibri" panose="020F0502020204030204" pitchFamily="34" charset="0"/>
                <a:ea typeface="+mn-ea"/>
                <a:cs typeface="Calibri" panose="020F0502020204030204" pitchFamily="34" charset="0"/>
              </a:rPr>
              <a:t>Functions</a:t>
            </a:r>
            <a:r>
              <a:rPr lang="es-MX" sz="1500" b="1" kern="1200" dirty="0">
                <a:latin typeface="Calibri" panose="020F0502020204030204" pitchFamily="34" charset="0"/>
                <a:ea typeface="+mn-ea"/>
                <a:cs typeface="Calibri" panose="020F0502020204030204" pitchFamily="34" charset="0"/>
              </a:rPr>
              <a:t>');  </a:t>
            </a:r>
          </a:p>
          <a:p>
            <a:pPr lvl="0" fontAlgn="base">
              <a:spcBef>
                <a:spcPct val="0"/>
              </a:spcBef>
              <a:spcAft>
                <a:spcPct val="0"/>
              </a:spcAft>
              <a:buClrTx/>
              <a:defRPr/>
            </a:pPr>
            <a:r>
              <a:rPr lang="es-MX" sz="1500" b="1" kern="1200" dirty="0">
                <a:latin typeface="Calibri" panose="020F0502020204030204" pitchFamily="34" charset="0"/>
                <a:ea typeface="+mn-ea"/>
                <a:cs typeface="Calibri" panose="020F0502020204030204" pitchFamily="34" charset="0"/>
              </a:rPr>
              <a:t>COMMIT;</a:t>
            </a:r>
          </a:p>
          <a:p>
            <a:pPr lvl="0" fontAlgn="base">
              <a:spcBef>
                <a:spcPct val="0"/>
              </a:spcBef>
              <a:spcAft>
                <a:spcPct val="0"/>
              </a:spcAft>
              <a:buClrTx/>
              <a:defRPr/>
            </a:pPr>
            <a:r>
              <a:rPr lang="es-MX" sz="1500" b="1" kern="1200" dirty="0">
                <a:latin typeface="Calibri" panose="020F0502020204030204" pitchFamily="34" charset="0"/>
                <a:ea typeface="+mn-ea"/>
                <a:cs typeface="Calibri" panose="020F0502020204030204" pitchFamily="34" charset="0"/>
              </a:rPr>
              <a:t>END;</a:t>
            </a:r>
            <a:endParaRPr kumimoji="0" lang="es-MX" sz="80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14" name="CuadroTexto 13">
            <a:extLst>
              <a:ext uri="{FF2B5EF4-FFF2-40B4-BE49-F238E27FC236}">
                <a16:creationId xmlns:a16="http://schemas.microsoft.com/office/drawing/2014/main" id="{D24B1B97-4DB3-498E-87CC-FD57D3BBA397}"/>
              </a:ext>
            </a:extLst>
          </p:cNvPr>
          <p:cNvSpPr txBox="1"/>
          <p:nvPr/>
        </p:nvSpPr>
        <p:spPr>
          <a:xfrm>
            <a:off x="61779" y="2990328"/>
            <a:ext cx="358346" cy="407988"/>
          </a:xfrm>
          <a:prstGeom prst="rect">
            <a:avLst/>
          </a:prstGeom>
          <a:noFill/>
          <a:ln>
            <a:noFill/>
          </a:ln>
        </p:spPr>
        <p:txBody>
          <a:bodyPr spcFirstLastPara="1" wrap="none" lIns="91425" tIns="45700" rIns="91425" bIns="45700" rtlCol="0" anchor="t" anchorCtr="0">
            <a:noAutofit/>
          </a:bodyPr>
          <a:lstStyle/>
          <a:p>
            <a:pPr algn="l"/>
            <a:r>
              <a:rPr lang="es-CL" sz="2800" b="1" dirty="0">
                <a:solidFill>
                  <a:srgbClr val="C00000"/>
                </a:solidFill>
                <a:latin typeface="Calibri" panose="020F0502020204030204" pitchFamily="34" charset="0"/>
                <a:cs typeface="Calibri" panose="020F0502020204030204" pitchFamily="34" charset="0"/>
              </a:rPr>
              <a:t>2</a:t>
            </a:r>
          </a:p>
        </p:txBody>
      </p:sp>
      <p:pic>
        <p:nvPicPr>
          <p:cNvPr id="4" name="Imagen 3">
            <a:extLst>
              <a:ext uri="{FF2B5EF4-FFF2-40B4-BE49-F238E27FC236}">
                <a16:creationId xmlns:a16="http://schemas.microsoft.com/office/drawing/2014/main" id="{2B24E1A6-6E5B-45EA-AC53-32717CDF3E92}"/>
              </a:ext>
            </a:extLst>
          </p:cNvPr>
          <p:cNvPicPr>
            <a:picLocks noChangeAspect="1"/>
          </p:cNvPicPr>
          <p:nvPr/>
        </p:nvPicPr>
        <p:blipFill>
          <a:blip r:embed="rId3"/>
          <a:stretch>
            <a:fillRect/>
          </a:stretch>
        </p:blipFill>
        <p:spPr>
          <a:xfrm>
            <a:off x="123563" y="5932341"/>
            <a:ext cx="8896867" cy="643852"/>
          </a:xfrm>
          <a:prstGeom prst="rect">
            <a:avLst/>
          </a:prstGeom>
        </p:spPr>
      </p:pic>
    </p:spTree>
    <p:extLst>
      <p:ext uri="{BB962C8B-B14F-4D97-AF65-F5344CB8AC3E}">
        <p14:creationId xmlns:p14="http://schemas.microsoft.com/office/powerpoint/2010/main" val="1956287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28136" y="212725"/>
            <a:ext cx="4411954" cy="813000"/>
          </a:xfrm>
        </p:spPr>
        <p:txBody>
          <a:bodyPr/>
          <a:lstStyle/>
          <a:p>
            <a:pPr lvl="0" defTabSz="457200">
              <a:defRPr/>
            </a:pPr>
            <a:r>
              <a:rPr lang="es-CL" sz="2800" b="1" dirty="0">
                <a:solidFill>
                  <a:prstClr val="white"/>
                </a:solidFill>
                <a:latin typeface="Calibri"/>
              </a:rPr>
              <a:t>Uso de Tipos de Datos </a:t>
            </a:r>
            <a:r>
              <a:rPr lang="es-MX" sz="2800" b="1" dirty="0">
                <a:solidFill>
                  <a:prstClr val="white"/>
                </a:solidFill>
                <a:latin typeface="Calibri"/>
              </a:rPr>
              <a:t>CLOB</a:t>
            </a:r>
            <a:endParaRPr lang="es-CL" sz="2800" b="1" dirty="0">
              <a:solidFill>
                <a:prstClr val="white"/>
              </a:solidFill>
              <a:latin typeface="Calibri"/>
            </a:endParaRPr>
          </a:p>
        </p:txBody>
      </p:sp>
      <p:sp>
        <p:nvSpPr>
          <p:cNvPr id="21" name="Rectangle 3">
            <a:extLst>
              <a:ext uri="{FF2B5EF4-FFF2-40B4-BE49-F238E27FC236}">
                <a16:creationId xmlns:a16="http://schemas.microsoft.com/office/drawing/2014/main" id="{9EA1EAC8-A5FE-4FDB-94E7-713C3ECAED25}"/>
              </a:ext>
            </a:extLst>
          </p:cNvPr>
          <p:cNvSpPr txBox="1">
            <a:spLocks noChangeArrowheads="1"/>
          </p:cNvSpPr>
          <p:nvPr/>
        </p:nvSpPr>
        <p:spPr bwMode="auto">
          <a:xfrm>
            <a:off x="611188" y="1144612"/>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8" name="Text Box 5">
            <a:extLst>
              <a:ext uri="{FF2B5EF4-FFF2-40B4-BE49-F238E27FC236}">
                <a16:creationId xmlns:a16="http://schemas.microsoft.com/office/drawing/2014/main" id="{D755A3FC-99A4-4247-B6A9-AFFDFCD6FDD1}"/>
              </a:ext>
            </a:extLst>
          </p:cNvPr>
          <p:cNvSpPr txBox="1">
            <a:spLocks noChangeArrowheads="1"/>
          </p:cNvSpPr>
          <p:nvPr/>
        </p:nvSpPr>
        <p:spPr bwMode="auto">
          <a:xfrm>
            <a:off x="1222149" y="1461759"/>
            <a:ext cx="6945675" cy="2800767"/>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DECLARE</a:t>
            </a:r>
          </a:p>
          <a:p>
            <a:pPr lvl="0" fontAlgn="base">
              <a:spcBef>
                <a:spcPct val="0"/>
              </a:spcBef>
              <a:spcAft>
                <a:spcPct val="0"/>
              </a:spcAft>
              <a:buClrTx/>
              <a:defRPr/>
            </a:pPr>
            <a:r>
              <a:rPr lang="es-MX" sz="1600" b="1" kern="1200" dirty="0" err="1">
                <a:latin typeface="Calibri" panose="020F0502020204030204" pitchFamily="34" charset="0"/>
                <a:ea typeface="+mn-ea"/>
                <a:cs typeface="Calibri" panose="020F0502020204030204" pitchFamily="34" charset="0"/>
              </a:rPr>
              <a:t>v_texto</a:t>
            </a:r>
            <a:r>
              <a:rPr lang="es-MX" sz="1600" b="1" kern="1200" dirty="0">
                <a:latin typeface="Calibri" panose="020F0502020204030204" pitchFamily="34" charset="0"/>
                <a:ea typeface="+mn-ea"/>
                <a:cs typeface="Calibri" panose="020F0502020204030204" pitchFamily="34" charset="0"/>
              </a:rPr>
              <a:t> VARCHAR2(50);</a:t>
            </a: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BEGIN</a:t>
            </a: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   SELECT </a:t>
            </a:r>
            <a:r>
              <a:rPr lang="es-MX" sz="1600" b="1" kern="1200" dirty="0">
                <a:solidFill>
                  <a:srgbClr val="C00000"/>
                </a:solidFill>
                <a:latin typeface="Calibri" panose="020F0502020204030204" pitchFamily="34" charset="0"/>
                <a:ea typeface="+mn-ea"/>
                <a:cs typeface="Calibri" panose="020F0502020204030204" pitchFamily="34" charset="0"/>
              </a:rPr>
              <a:t>DBMS_LOB.SUBSTR</a:t>
            </a:r>
            <a:r>
              <a:rPr lang="es-MX" sz="1600" b="1" kern="1200" dirty="0">
                <a:latin typeface="Calibri" panose="020F0502020204030204" pitchFamily="34" charset="0"/>
                <a:ea typeface="+mn-ea"/>
                <a:cs typeface="Calibri" panose="020F0502020204030204" pitchFamily="34" charset="0"/>
              </a:rPr>
              <a:t>(desc_capitulo,30,10)</a:t>
            </a: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     INTO </a:t>
            </a:r>
            <a:r>
              <a:rPr lang="es-MX" sz="1600" b="1" kern="1200" dirty="0" err="1">
                <a:latin typeface="Calibri" panose="020F0502020204030204" pitchFamily="34" charset="0"/>
                <a:ea typeface="+mn-ea"/>
                <a:cs typeface="Calibri" panose="020F0502020204030204" pitchFamily="34" charset="0"/>
              </a:rPr>
              <a:t>v_texto</a:t>
            </a:r>
            <a:endParaRPr lang="es-MX" sz="1600" b="1" kern="1200" dirty="0">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     FROM </a:t>
            </a:r>
            <a:r>
              <a:rPr lang="es-MX" sz="1600" b="1" kern="1200" dirty="0" err="1">
                <a:latin typeface="Calibri" panose="020F0502020204030204" pitchFamily="34" charset="0"/>
                <a:ea typeface="+mn-ea"/>
                <a:cs typeface="Calibri" panose="020F0502020204030204" pitchFamily="34" charset="0"/>
              </a:rPr>
              <a:t>detalle_libro</a:t>
            </a:r>
            <a:endParaRPr lang="es-MX" sz="1600" b="1" kern="1200" dirty="0">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    WHERE </a:t>
            </a:r>
            <a:r>
              <a:rPr lang="es-MX" sz="1600" b="1" kern="1200" dirty="0" err="1">
                <a:latin typeface="Calibri" panose="020F0502020204030204" pitchFamily="34" charset="0"/>
                <a:ea typeface="+mn-ea"/>
                <a:cs typeface="Calibri" panose="020F0502020204030204" pitchFamily="34" charset="0"/>
              </a:rPr>
              <a:t>cod_libro</a:t>
            </a:r>
            <a:r>
              <a:rPr lang="es-MX" sz="1600" b="1" kern="1200" dirty="0">
                <a:latin typeface="Calibri" panose="020F0502020204030204" pitchFamily="34" charset="0"/>
                <a:ea typeface="+mn-ea"/>
                <a:cs typeface="Calibri" panose="020F0502020204030204" pitchFamily="34" charset="0"/>
              </a:rPr>
              <a:t>=1</a:t>
            </a: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      AND </a:t>
            </a:r>
            <a:r>
              <a:rPr lang="es-MX" sz="1600" b="1" kern="1200" dirty="0" err="1">
                <a:latin typeface="Calibri" panose="020F0502020204030204" pitchFamily="34" charset="0"/>
                <a:ea typeface="+mn-ea"/>
                <a:cs typeface="Calibri" panose="020F0502020204030204" pitchFamily="34" charset="0"/>
              </a:rPr>
              <a:t>nro_capitulo</a:t>
            </a:r>
            <a:r>
              <a:rPr lang="es-MX" sz="1600" b="1" kern="1200" dirty="0">
                <a:latin typeface="Calibri" panose="020F0502020204030204" pitchFamily="34" charset="0"/>
                <a:ea typeface="+mn-ea"/>
                <a:cs typeface="Calibri" panose="020F0502020204030204" pitchFamily="34" charset="0"/>
              </a:rPr>
              <a:t>=2;</a:t>
            </a: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   DBMS_OUTPUT.PUT_LINE(</a:t>
            </a:r>
            <a:r>
              <a:rPr lang="es-MX" sz="1600" b="1" kern="1200" dirty="0" err="1">
                <a:latin typeface="Calibri" panose="020F0502020204030204" pitchFamily="34" charset="0"/>
                <a:ea typeface="+mn-ea"/>
                <a:cs typeface="Calibri" panose="020F0502020204030204" pitchFamily="34" charset="0"/>
              </a:rPr>
              <a:t>v_texto</a:t>
            </a:r>
            <a:r>
              <a:rPr lang="es-MX" sz="1600"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sz="1600" b="1" kern="1200" dirty="0">
                <a:latin typeface="Calibri" panose="020F0502020204030204" pitchFamily="34" charset="0"/>
                <a:ea typeface="+mn-ea"/>
                <a:cs typeface="Calibri" panose="020F0502020204030204" pitchFamily="34" charset="0"/>
              </a:rPr>
              <a:t>END;</a:t>
            </a:r>
          </a:p>
          <a:p>
            <a:pPr lvl="0" fontAlgn="base">
              <a:spcBef>
                <a:spcPct val="0"/>
              </a:spcBef>
              <a:spcAft>
                <a:spcPct val="0"/>
              </a:spcAft>
              <a:buClrTx/>
              <a:defRPr/>
            </a:pPr>
            <a:endParaRPr lang="es-MX" sz="800" kern="1200" dirty="0">
              <a:latin typeface="Calibri" panose="020F0502020204030204" pitchFamily="34" charset="0"/>
              <a:ea typeface="+mn-ea"/>
              <a:cs typeface="Calibri" panose="020F0502020204030204" pitchFamily="34" charset="0"/>
            </a:endParaRPr>
          </a:p>
        </p:txBody>
      </p:sp>
      <p:pic>
        <p:nvPicPr>
          <p:cNvPr id="5" name="Imagen 4" descr="Interfaz de usuario gráfica, Texto, Aplicación&#10;&#10;Descripción generada automáticamente">
            <a:extLst>
              <a:ext uri="{FF2B5EF4-FFF2-40B4-BE49-F238E27FC236}">
                <a16:creationId xmlns:a16="http://schemas.microsoft.com/office/drawing/2014/main" id="{DEC5275A-178D-4BF0-A144-4B6636397532}"/>
              </a:ext>
            </a:extLst>
          </p:cNvPr>
          <p:cNvPicPr>
            <a:picLocks noChangeAspect="1"/>
          </p:cNvPicPr>
          <p:nvPr/>
        </p:nvPicPr>
        <p:blipFill>
          <a:blip r:embed="rId3"/>
          <a:stretch>
            <a:fillRect/>
          </a:stretch>
        </p:blipFill>
        <p:spPr>
          <a:xfrm>
            <a:off x="3057714" y="4453384"/>
            <a:ext cx="3028571" cy="942857"/>
          </a:xfrm>
          <a:prstGeom prst="rect">
            <a:avLst/>
          </a:prstGeom>
        </p:spPr>
      </p:pic>
    </p:spTree>
    <p:extLst>
      <p:ext uri="{BB962C8B-B14F-4D97-AF65-F5344CB8AC3E}">
        <p14:creationId xmlns:p14="http://schemas.microsoft.com/office/powerpoint/2010/main" val="897209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28136" y="212725"/>
            <a:ext cx="4411954" cy="813000"/>
          </a:xfrm>
        </p:spPr>
        <p:txBody>
          <a:bodyPr/>
          <a:lstStyle/>
          <a:p>
            <a:pPr lvl="0" defTabSz="457200">
              <a:defRPr/>
            </a:pPr>
            <a:r>
              <a:rPr lang="es-CL" sz="2800" b="1" dirty="0">
                <a:solidFill>
                  <a:prstClr val="white"/>
                </a:solidFill>
                <a:latin typeface="Calibri"/>
              </a:rPr>
              <a:t>Uso de Tipos de Datos </a:t>
            </a:r>
            <a:r>
              <a:rPr lang="es-MX" sz="2800" b="1" dirty="0">
                <a:solidFill>
                  <a:prstClr val="white"/>
                </a:solidFill>
                <a:latin typeface="Calibri"/>
              </a:rPr>
              <a:t>CLOB</a:t>
            </a:r>
            <a:endParaRPr lang="es-CL" sz="2800" b="1" dirty="0">
              <a:solidFill>
                <a:prstClr val="white"/>
              </a:solidFill>
              <a:latin typeface="Calibri"/>
            </a:endParaRPr>
          </a:p>
        </p:txBody>
      </p:sp>
      <p:sp>
        <p:nvSpPr>
          <p:cNvPr id="21" name="Rectangle 3">
            <a:extLst>
              <a:ext uri="{FF2B5EF4-FFF2-40B4-BE49-F238E27FC236}">
                <a16:creationId xmlns:a16="http://schemas.microsoft.com/office/drawing/2014/main" id="{9EA1EAC8-A5FE-4FDB-94E7-713C3ECAED25}"/>
              </a:ext>
            </a:extLst>
          </p:cNvPr>
          <p:cNvSpPr txBox="1">
            <a:spLocks noChangeArrowheads="1"/>
          </p:cNvSpPr>
          <p:nvPr/>
        </p:nvSpPr>
        <p:spPr bwMode="auto">
          <a:xfrm>
            <a:off x="611188" y="1144612"/>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8" name="Text Box 5">
            <a:extLst>
              <a:ext uri="{FF2B5EF4-FFF2-40B4-BE49-F238E27FC236}">
                <a16:creationId xmlns:a16="http://schemas.microsoft.com/office/drawing/2014/main" id="{D755A3FC-99A4-4247-B6A9-AFFDFCD6FDD1}"/>
              </a:ext>
            </a:extLst>
          </p:cNvPr>
          <p:cNvSpPr txBox="1">
            <a:spLocks noChangeArrowheads="1"/>
          </p:cNvSpPr>
          <p:nvPr/>
        </p:nvSpPr>
        <p:spPr bwMode="auto">
          <a:xfrm>
            <a:off x="480744" y="1399974"/>
            <a:ext cx="8139686" cy="409342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b="1" kern="1200" dirty="0">
                <a:latin typeface="Calibri" panose="020F0502020204030204" pitchFamily="34" charset="0"/>
                <a:ea typeface="+mn-ea"/>
                <a:cs typeface="Calibri" panose="020F0502020204030204" pitchFamily="34" charset="0"/>
              </a:rPr>
              <a:t>DECLARE</a:t>
            </a:r>
          </a:p>
          <a:p>
            <a:pPr lvl="0" fontAlgn="base">
              <a:spcBef>
                <a:spcPct val="0"/>
              </a:spcBef>
              <a:spcAft>
                <a:spcPct val="0"/>
              </a:spcAft>
              <a:buClrTx/>
              <a:defRPr/>
            </a:pPr>
            <a:r>
              <a:rPr lang="es-MX" b="1" kern="1200" dirty="0" err="1">
                <a:latin typeface="Calibri" panose="020F0502020204030204" pitchFamily="34" charset="0"/>
                <a:ea typeface="+mn-ea"/>
                <a:cs typeface="Calibri" panose="020F0502020204030204" pitchFamily="34" charset="0"/>
              </a:rPr>
              <a:t>v_texto</a:t>
            </a:r>
            <a:r>
              <a:rPr lang="es-MX" b="1" kern="1200" dirty="0">
                <a:latin typeface="Calibri" panose="020F0502020204030204" pitchFamily="34" charset="0"/>
                <a:ea typeface="+mn-ea"/>
                <a:cs typeface="Calibri" panose="020F0502020204030204" pitchFamily="34" charset="0"/>
              </a:rPr>
              <a:t> CLOB;</a:t>
            </a:r>
          </a:p>
          <a:p>
            <a:pPr lvl="0" fontAlgn="base">
              <a:spcBef>
                <a:spcPct val="0"/>
              </a:spcBef>
              <a:spcAft>
                <a:spcPct val="0"/>
              </a:spcAft>
              <a:buClrTx/>
              <a:defRPr/>
            </a:pPr>
            <a:r>
              <a:rPr lang="es-MX" b="1" kern="1200" dirty="0" err="1">
                <a:latin typeface="Calibri" panose="020F0502020204030204" pitchFamily="34" charset="0"/>
                <a:ea typeface="+mn-ea"/>
                <a:cs typeface="Calibri" panose="020F0502020204030204" pitchFamily="34" charset="0"/>
              </a:rPr>
              <a:t>v_texto_agregar</a:t>
            </a:r>
            <a:r>
              <a:rPr lang="es-MX" b="1" kern="1200" dirty="0">
                <a:latin typeface="Calibri" panose="020F0502020204030204" pitchFamily="34" charset="0"/>
                <a:ea typeface="+mn-ea"/>
                <a:cs typeface="Calibri" panose="020F0502020204030204" pitchFamily="34" charset="0"/>
              </a:rPr>
              <a:t> CLOB;</a:t>
            </a:r>
          </a:p>
          <a:p>
            <a:pPr lvl="0" fontAlgn="base">
              <a:spcBef>
                <a:spcPct val="0"/>
              </a:spcBef>
              <a:spcAft>
                <a:spcPct val="0"/>
              </a:spcAft>
              <a:buClrTx/>
              <a:defRPr/>
            </a:pPr>
            <a:r>
              <a:rPr lang="es-MX" b="1" kern="1200" dirty="0">
                <a:latin typeface="Calibri" panose="020F0502020204030204" pitchFamily="34" charset="0"/>
                <a:ea typeface="+mn-ea"/>
                <a:cs typeface="Calibri" panose="020F0502020204030204" pitchFamily="34" charset="0"/>
              </a:rPr>
              <a:t>BEGIN</a:t>
            </a:r>
          </a:p>
          <a:p>
            <a:pPr lvl="0" fontAlgn="base">
              <a:spcBef>
                <a:spcPct val="0"/>
              </a:spcBef>
              <a:spcAft>
                <a:spcPct val="0"/>
              </a:spcAft>
              <a:buClrTx/>
              <a:defRPr/>
            </a:pPr>
            <a:r>
              <a:rPr lang="es-MX" b="1" kern="1200" dirty="0">
                <a:latin typeface="Calibri" panose="020F0502020204030204" pitchFamily="34" charset="0"/>
                <a:ea typeface="+mn-ea"/>
                <a:cs typeface="Calibri" panose="020F0502020204030204" pitchFamily="34" charset="0"/>
              </a:rPr>
              <a:t>   </a:t>
            </a:r>
            <a:r>
              <a:rPr lang="es-MX" b="1" kern="1200" dirty="0" err="1">
                <a:solidFill>
                  <a:srgbClr val="0000DE"/>
                </a:solidFill>
                <a:latin typeface="Calibri" panose="020F0502020204030204" pitchFamily="34" charset="0"/>
                <a:ea typeface="+mn-ea"/>
                <a:cs typeface="Calibri" panose="020F0502020204030204" pitchFamily="34" charset="0"/>
              </a:rPr>
              <a:t>v_texto_agregar</a:t>
            </a:r>
            <a:r>
              <a:rPr lang="es-MX" b="1" kern="1200" dirty="0">
                <a:solidFill>
                  <a:srgbClr val="0000DE"/>
                </a:solidFill>
                <a:latin typeface="Calibri" panose="020F0502020204030204" pitchFamily="34" charset="0"/>
                <a:ea typeface="+mn-ea"/>
                <a:cs typeface="Calibri" panose="020F0502020204030204" pitchFamily="34" charset="0"/>
              </a:rPr>
              <a:t>:='. Following </a:t>
            </a:r>
            <a:r>
              <a:rPr lang="es-MX" b="1" kern="1200" dirty="0" err="1">
                <a:solidFill>
                  <a:srgbClr val="0000DE"/>
                </a:solidFill>
                <a:latin typeface="Calibri" panose="020F0502020204030204" pitchFamily="34" charset="0"/>
                <a:ea typeface="+mn-ea"/>
                <a:cs typeface="Calibri" panose="020F0502020204030204" pitchFamily="34" charset="0"/>
              </a:rPr>
              <a:t>this</a:t>
            </a:r>
            <a:r>
              <a:rPr lang="es-MX" b="1" kern="1200" dirty="0">
                <a:solidFill>
                  <a:srgbClr val="0000DE"/>
                </a:solidFill>
                <a:latin typeface="Calibri" panose="020F0502020204030204" pitchFamily="34" charset="0"/>
                <a:ea typeface="+mn-ea"/>
                <a:cs typeface="Calibri" panose="020F0502020204030204" pitchFamily="34" charset="0"/>
              </a:rPr>
              <a:t> modular and </a:t>
            </a:r>
            <a:r>
              <a:rPr lang="es-MX" b="1" kern="1200" dirty="0" err="1">
                <a:solidFill>
                  <a:srgbClr val="0000DE"/>
                </a:solidFill>
                <a:latin typeface="Calibri" panose="020F0502020204030204" pitchFamily="34" charset="0"/>
                <a:ea typeface="+mn-ea"/>
                <a:cs typeface="Calibri" panose="020F0502020204030204" pitchFamily="34" charset="0"/>
              </a:rPr>
              <a:t>layered</a:t>
            </a:r>
            <a:r>
              <a:rPr lang="es-MX" b="1" kern="1200" dirty="0">
                <a:solidFill>
                  <a:srgbClr val="0000DE"/>
                </a:solidFill>
                <a:latin typeface="Calibri" panose="020F0502020204030204" pitchFamily="34" charset="0"/>
                <a:ea typeface="+mn-ea"/>
                <a:cs typeface="Calibri" panose="020F0502020204030204" pitchFamily="34" charset="0"/>
              </a:rPr>
              <a:t> </a:t>
            </a:r>
            <a:r>
              <a:rPr lang="es-MX" b="1" kern="1200" dirty="0" err="1">
                <a:solidFill>
                  <a:srgbClr val="0000DE"/>
                </a:solidFill>
                <a:latin typeface="Calibri" panose="020F0502020204030204" pitchFamily="34" charset="0"/>
                <a:ea typeface="+mn-ea"/>
                <a:cs typeface="Calibri" panose="020F0502020204030204" pitchFamily="34" charset="0"/>
              </a:rPr>
              <a:t>approach</a:t>
            </a:r>
            <a:r>
              <a:rPr lang="es-MX" b="1" kern="1200" dirty="0">
                <a:solidFill>
                  <a:srgbClr val="0000DE"/>
                </a:solidFill>
                <a:latin typeface="Calibri" panose="020F0502020204030204" pitchFamily="34" charset="0"/>
                <a:ea typeface="+mn-ea"/>
                <a:cs typeface="Calibri" panose="020F0502020204030204" pitchFamily="34" charset="0"/>
              </a:rPr>
              <a:t> can </a:t>
            </a:r>
            <a:r>
              <a:rPr lang="es-MX" b="1" kern="1200" dirty="0" err="1">
                <a:solidFill>
                  <a:srgbClr val="0000DE"/>
                </a:solidFill>
                <a:latin typeface="Calibri" panose="020F0502020204030204" pitchFamily="34" charset="0"/>
                <a:ea typeface="+mn-ea"/>
                <a:cs typeface="Calibri" panose="020F0502020204030204" pitchFamily="34" charset="0"/>
              </a:rPr>
              <a:t>help</a:t>
            </a:r>
            <a:r>
              <a:rPr lang="es-MX" b="1" kern="1200" dirty="0">
                <a:solidFill>
                  <a:srgbClr val="0000DE"/>
                </a:solidFill>
                <a:latin typeface="Calibri" panose="020F0502020204030204" pitchFamily="34" charset="0"/>
                <a:ea typeface="+mn-ea"/>
                <a:cs typeface="Calibri" panose="020F0502020204030204" pitchFamily="34" charset="0"/>
              </a:rPr>
              <a:t> </a:t>
            </a:r>
            <a:r>
              <a:rPr lang="es-MX" b="1" kern="1200" dirty="0" err="1">
                <a:solidFill>
                  <a:srgbClr val="0000DE"/>
                </a:solidFill>
                <a:latin typeface="Calibri" panose="020F0502020204030204" pitchFamily="34" charset="0"/>
                <a:ea typeface="+mn-ea"/>
                <a:cs typeface="Calibri" panose="020F0502020204030204" pitchFamily="34" charset="0"/>
              </a:rPr>
              <a:t>you</a:t>
            </a:r>
            <a:r>
              <a:rPr lang="es-MX" b="1" kern="1200" dirty="0">
                <a:solidFill>
                  <a:srgbClr val="0000DE"/>
                </a:solidFill>
                <a:latin typeface="Calibri" panose="020F0502020204030204" pitchFamily="34" charset="0"/>
                <a:ea typeface="+mn-ea"/>
                <a:cs typeface="Calibri" panose="020F0502020204030204" pitchFamily="34" charset="0"/>
              </a:rPr>
              <a:t> </a:t>
            </a:r>
            <a:r>
              <a:rPr lang="es-MX" b="1" kern="1200" dirty="0" err="1">
                <a:solidFill>
                  <a:srgbClr val="0000DE"/>
                </a:solidFill>
                <a:latin typeface="Calibri" panose="020F0502020204030204" pitchFamily="34" charset="0"/>
                <a:ea typeface="+mn-ea"/>
                <a:cs typeface="Calibri" panose="020F0502020204030204" pitchFamily="34" charset="0"/>
              </a:rPr>
              <a:t>create</a:t>
            </a:r>
            <a:r>
              <a:rPr lang="es-MX" b="1" kern="1200" dirty="0">
                <a:solidFill>
                  <a:srgbClr val="0000DE"/>
                </a:solidFill>
                <a:latin typeface="Calibri" panose="020F0502020204030204" pitchFamily="34" charset="0"/>
                <a:ea typeface="+mn-ea"/>
                <a:cs typeface="Calibri" panose="020F0502020204030204" pitchFamily="34" charset="0"/>
              </a:rPr>
              <a:t> </a:t>
            </a:r>
            <a:r>
              <a:rPr lang="es-MX" b="1" kern="1200" dirty="0" err="1">
                <a:solidFill>
                  <a:srgbClr val="0000DE"/>
                </a:solidFill>
                <a:latin typeface="Calibri" panose="020F0502020204030204" pitchFamily="34" charset="0"/>
                <a:ea typeface="+mn-ea"/>
                <a:cs typeface="Calibri" panose="020F0502020204030204" pitchFamily="34" charset="0"/>
              </a:rPr>
              <a:t>code</a:t>
            </a:r>
            <a:r>
              <a:rPr lang="es-MX" b="1" kern="1200" dirty="0">
                <a:solidFill>
                  <a:srgbClr val="0000DE"/>
                </a:solidFill>
                <a:latin typeface="Calibri" panose="020F0502020204030204" pitchFamily="34" charset="0"/>
                <a:ea typeface="+mn-ea"/>
                <a:cs typeface="Calibri" panose="020F0502020204030204" pitchFamily="34" charset="0"/>
              </a:rPr>
              <a:t> </a:t>
            </a:r>
            <a:r>
              <a:rPr lang="es-MX" b="1" kern="1200" dirty="0" err="1">
                <a:solidFill>
                  <a:srgbClr val="0000DE"/>
                </a:solidFill>
                <a:latin typeface="Calibri" panose="020F0502020204030204" pitchFamily="34" charset="0"/>
                <a:ea typeface="+mn-ea"/>
                <a:cs typeface="Calibri" panose="020F0502020204030204" pitchFamily="34" charset="0"/>
              </a:rPr>
              <a:t>that</a:t>
            </a:r>
            <a:r>
              <a:rPr lang="es-MX" b="1" kern="1200" dirty="0">
                <a:solidFill>
                  <a:srgbClr val="0000DE"/>
                </a:solidFill>
                <a:latin typeface="Calibri" panose="020F0502020204030204" pitchFamily="34" charset="0"/>
                <a:ea typeface="+mn-ea"/>
                <a:cs typeface="Calibri" panose="020F0502020204030204" pitchFamily="34" charset="0"/>
              </a:rPr>
              <a:t> </a:t>
            </a:r>
            <a:r>
              <a:rPr lang="es-MX" b="1" kern="1200" dirty="0" err="1">
                <a:solidFill>
                  <a:srgbClr val="0000DE"/>
                </a:solidFill>
                <a:latin typeface="Calibri" panose="020F0502020204030204" pitchFamily="34" charset="0"/>
                <a:ea typeface="+mn-ea"/>
                <a:cs typeface="Calibri" panose="020F0502020204030204" pitchFamily="34" charset="0"/>
              </a:rPr>
              <a:t>is</a:t>
            </a:r>
            <a:r>
              <a:rPr lang="es-MX" b="1" kern="1200" dirty="0">
                <a:solidFill>
                  <a:srgbClr val="0000DE"/>
                </a:solidFill>
                <a:latin typeface="Calibri" panose="020F0502020204030204" pitchFamily="34" charset="0"/>
                <a:ea typeface="+mn-ea"/>
                <a:cs typeface="Calibri" panose="020F0502020204030204" pitchFamily="34" charset="0"/>
              </a:rPr>
              <a:t> ' ||</a:t>
            </a:r>
          </a:p>
          <a:p>
            <a:pPr lvl="0" fontAlgn="base">
              <a:spcBef>
                <a:spcPct val="0"/>
              </a:spcBef>
              <a:spcAft>
                <a:spcPct val="0"/>
              </a:spcAft>
              <a:buClrTx/>
              <a:defRPr/>
            </a:pPr>
            <a:r>
              <a:rPr lang="es-MX" b="1" kern="1200" dirty="0">
                <a:solidFill>
                  <a:srgbClr val="0000DE"/>
                </a:solidFill>
                <a:latin typeface="Calibri" panose="020F0502020204030204" pitchFamily="34" charset="0"/>
                <a:ea typeface="+mn-ea"/>
                <a:cs typeface="Calibri" panose="020F0502020204030204" pitchFamily="34" charset="0"/>
              </a:rPr>
              <a:t>                                     '</a:t>
            </a:r>
            <a:r>
              <a:rPr lang="es-MX" b="1" kern="1200" dirty="0" err="1">
                <a:solidFill>
                  <a:srgbClr val="0000DE"/>
                </a:solidFill>
                <a:latin typeface="Calibri" panose="020F0502020204030204" pitchFamily="34" charset="0"/>
                <a:ea typeface="+mn-ea"/>
                <a:cs typeface="Calibri" panose="020F0502020204030204" pitchFamily="34" charset="0"/>
              </a:rPr>
              <a:t>easier</a:t>
            </a:r>
            <a:r>
              <a:rPr lang="es-MX" b="1" kern="1200" dirty="0">
                <a:solidFill>
                  <a:srgbClr val="0000DE"/>
                </a:solidFill>
                <a:latin typeface="Calibri" panose="020F0502020204030204" pitchFamily="34" charset="0"/>
                <a:ea typeface="+mn-ea"/>
                <a:cs typeface="Calibri" panose="020F0502020204030204" pitchFamily="34" charset="0"/>
              </a:rPr>
              <a:t> </a:t>
            </a:r>
            <a:r>
              <a:rPr lang="es-MX" b="1" kern="1200" dirty="0" err="1">
                <a:solidFill>
                  <a:srgbClr val="0000DE"/>
                </a:solidFill>
                <a:latin typeface="Calibri" panose="020F0502020204030204" pitchFamily="34" charset="0"/>
                <a:ea typeface="+mn-ea"/>
                <a:cs typeface="Calibri" panose="020F0502020204030204" pitchFamily="34" charset="0"/>
              </a:rPr>
              <a:t>to</a:t>
            </a:r>
            <a:r>
              <a:rPr lang="es-MX" b="1" kern="1200" dirty="0">
                <a:solidFill>
                  <a:srgbClr val="0000DE"/>
                </a:solidFill>
                <a:latin typeface="Calibri" panose="020F0502020204030204" pitchFamily="34" charset="0"/>
                <a:ea typeface="+mn-ea"/>
                <a:cs typeface="Calibri" panose="020F0502020204030204" pitchFamily="34" charset="0"/>
              </a:rPr>
              <a:t> </a:t>
            </a:r>
            <a:r>
              <a:rPr lang="es-MX" b="1" kern="1200" dirty="0" err="1">
                <a:solidFill>
                  <a:srgbClr val="0000DE"/>
                </a:solidFill>
                <a:latin typeface="Calibri" panose="020F0502020204030204" pitchFamily="34" charset="0"/>
                <a:ea typeface="+mn-ea"/>
                <a:cs typeface="Calibri" panose="020F0502020204030204" pitchFamily="34" charset="0"/>
              </a:rPr>
              <a:t>maintain</a:t>
            </a:r>
            <a:r>
              <a:rPr lang="es-MX" b="1" kern="1200" dirty="0">
                <a:solidFill>
                  <a:srgbClr val="0000DE"/>
                </a:solidFill>
                <a:latin typeface="Calibri" panose="020F0502020204030204" pitchFamily="34" charset="0"/>
                <a:ea typeface="+mn-ea"/>
                <a:cs typeface="Calibri" panose="020F0502020204030204" pitchFamily="34" charset="0"/>
              </a:rPr>
              <a:t>, </a:t>
            </a:r>
            <a:r>
              <a:rPr lang="es-MX" b="1" kern="1200" dirty="0" err="1">
                <a:solidFill>
                  <a:srgbClr val="0000DE"/>
                </a:solidFill>
                <a:latin typeface="Calibri" panose="020F0502020204030204" pitchFamily="34" charset="0"/>
                <a:ea typeface="+mn-ea"/>
                <a:cs typeface="Calibri" panose="020F0502020204030204" pitchFamily="34" charset="0"/>
              </a:rPr>
              <a:t>particularly</a:t>
            </a:r>
            <a:r>
              <a:rPr lang="es-MX" b="1" kern="1200" dirty="0">
                <a:solidFill>
                  <a:srgbClr val="0000DE"/>
                </a:solidFill>
                <a:latin typeface="Calibri" panose="020F0502020204030204" pitchFamily="34" charset="0"/>
                <a:ea typeface="+mn-ea"/>
                <a:cs typeface="Calibri" panose="020F0502020204030204" pitchFamily="34" charset="0"/>
              </a:rPr>
              <a:t> </a:t>
            </a:r>
            <a:r>
              <a:rPr lang="es-MX" b="1" kern="1200" dirty="0" err="1">
                <a:solidFill>
                  <a:srgbClr val="0000DE"/>
                </a:solidFill>
                <a:latin typeface="Calibri" panose="020F0502020204030204" pitchFamily="34" charset="0"/>
                <a:ea typeface="+mn-ea"/>
                <a:cs typeface="Calibri" panose="020F0502020204030204" pitchFamily="34" charset="0"/>
              </a:rPr>
              <a:t>when</a:t>
            </a:r>
            <a:r>
              <a:rPr lang="es-MX" b="1" kern="1200" dirty="0">
                <a:solidFill>
                  <a:srgbClr val="0000DE"/>
                </a:solidFill>
                <a:latin typeface="Calibri" panose="020F0502020204030204" pitchFamily="34" charset="0"/>
                <a:ea typeface="+mn-ea"/>
                <a:cs typeface="Calibri" panose="020F0502020204030204" pitchFamily="34" charset="0"/>
              </a:rPr>
              <a:t> </a:t>
            </a:r>
            <a:r>
              <a:rPr lang="es-MX" b="1" kern="1200" dirty="0" err="1">
                <a:solidFill>
                  <a:srgbClr val="0000DE"/>
                </a:solidFill>
                <a:latin typeface="Calibri" panose="020F0502020204030204" pitchFamily="34" charset="0"/>
                <a:ea typeface="+mn-ea"/>
                <a:cs typeface="Calibri" panose="020F0502020204030204" pitchFamily="34" charset="0"/>
              </a:rPr>
              <a:t>the</a:t>
            </a:r>
            <a:r>
              <a:rPr lang="es-MX" b="1" kern="1200" dirty="0">
                <a:solidFill>
                  <a:srgbClr val="0000DE"/>
                </a:solidFill>
                <a:latin typeface="Calibri" panose="020F0502020204030204" pitchFamily="34" charset="0"/>
                <a:ea typeface="+mn-ea"/>
                <a:cs typeface="Calibri" panose="020F0502020204030204" pitchFamily="34" charset="0"/>
              </a:rPr>
              <a:t> </a:t>
            </a:r>
            <a:r>
              <a:rPr lang="es-MX" b="1" kern="1200" dirty="0" err="1">
                <a:solidFill>
                  <a:srgbClr val="0000DE"/>
                </a:solidFill>
                <a:latin typeface="Calibri" panose="020F0502020204030204" pitchFamily="34" charset="0"/>
                <a:ea typeface="+mn-ea"/>
                <a:cs typeface="Calibri" panose="020F0502020204030204" pitchFamily="34" charset="0"/>
              </a:rPr>
              <a:t>business</a:t>
            </a:r>
            <a:r>
              <a:rPr lang="es-MX" b="1" kern="1200" dirty="0">
                <a:solidFill>
                  <a:srgbClr val="0000DE"/>
                </a:solidFill>
                <a:latin typeface="Calibri" panose="020F0502020204030204" pitchFamily="34" charset="0"/>
                <a:ea typeface="+mn-ea"/>
                <a:cs typeface="Calibri" panose="020F0502020204030204" pitchFamily="34" charset="0"/>
              </a:rPr>
              <a:t> rules </a:t>
            </a:r>
            <a:r>
              <a:rPr lang="es-MX" b="1" kern="1200" dirty="0" err="1">
                <a:solidFill>
                  <a:srgbClr val="0000DE"/>
                </a:solidFill>
                <a:latin typeface="Calibri" panose="020F0502020204030204" pitchFamily="34" charset="0"/>
                <a:ea typeface="+mn-ea"/>
                <a:cs typeface="Calibri" panose="020F0502020204030204" pitchFamily="34" charset="0"/>
              </a:rPr>
              <a:t>change</a:t>
            </a:r>
            <a:r>
              <a:rPr lang="es-MX" b="1" kern="1200" dirty="0">
                <a:solidFill>
                  <a:srgbClr val="0000DE"/>
                </a:solidFill>
                <a:latin typeface="Calibri" panose="020F0502020204030204" pitchFamily="34" charset="0"/>
                <a:ea typeface="+mn-ea"/>
                <a:cs typeface="Calibri" panose="020F0502020204030204" pitchFamily="34" charset="0"/>
              </a:rPr>
              <a:t>. In </a:t>
            </a:r>
            <a:r>
              <a:rPr lang="es-MX" b="1" kern="1200" dirty="0" err="1">
                <a:solidFill>
                  <a:srgbClr val="0000DE"/>
                </a:solidFill>
                <a:latin typeface="Calibri" panose="020F0502020204030204" pitchFamily="34" charset="0"/>
                <a:ea typeface="+mn-ea"/>
                <a:cs typeface="Calibri" panose="020F0502020204030204" pitchFamily="34" charset="0"/>
              </a:rPr>
              <a:t>addition</a:t>
            </a:r>
            <a:r>
              <a:rPr lang="es-MX" b="1" kern="1200" dirty="0">
                <a:solidFill>
                  <a:srgbClr val="0000DE"/>
                </a:solidFill>
                <a:latin typeface="Calibri" panose="020F0502020204030204" pitchFamily="34" charset="0"/>
                <a:ea typeface="+mn-ea"/>
                <a:cs typeface="Calibri" panose="020F0502020204030204" pitchFamily="34" charset="0"/>
              </a:rPr>
              <a:t>, ' ||</a:t>
            </a:r>
          </a:p>
          <a:p>
            <a:pPr lvl="0" fontAlgn="base">
              <a:spcBef>
                <a:spcPct val="0"/>
              </a:spcBef>
              <a:spcAft>
                <a:spcPct val="0"/>
              </a:spcAft>
              <a:buClrTx/>
              <a:defRPr/>
            </a:pPr>
            <a:r>
              <a:rPr lang="es-MX" b="1" kern="1200" dirty="0">
                <a:solidFill>
                  <a:srgbClr val="0000DE"/>
                </a:solidFill>
                <a:latin typeface="Calibri" panose="020F0502020204030204" pitchFamily="34" charset="0"/>
                <a:ea typeface="+mn-ea"/>
                <a:cs typeface="Calibri" panose="020F0502020204030204" pitchFamily="34" charset="0"/>
              </a:rPr>
              <a:t>                                      '</a:t>
            </a:r>
            <a:r>
              <a:rPr lang="es-MX" b="1" kern="1200" dirty="0" err="1">
                <a:solidFill>
                  <a:srgbClr val="0000DE"/>
                </a:solidFill>
                <a:latin typeface="Calibri" panose="020F0502020204030204" pitchFamily="34" charset="0"/>
                <a:ea typeface="+mn-ea"/>
                <a:cs typeface="Calibri" panose="020F0502020204030204" pitchFamily="34" charset="0"/>
              </a:rPr>
              <a:t>keeping</a:t>
            </a:r>
            <a:r>
              <a:rPr lang="es-MX" b="1" kern="1200" dirty="0">
                <a:solidFill>
                  <a:srgbClr val="0000DE"/>
                </a:solidFill>
                <a:latin typeface="Calibri" panose="020F0502020204030204" pitchFamily="34" charset="0"/>
                <a:ea typeface="+mn-ea"/>
                <a:cs typeface="Calibri" panose="020F0502020204030204" pitchFamily="34" charset="0"/>
              </a:rPr>
              <a:t> </a:t>
            </a:r>
            <a:r>
              <a:rPr lang="es-MX" b="1" kern="1200" dirty="0" err="1">
                <a:solidFill>
                  <a:srgbClr val="0000DE"/>
                </a:solidFill>
                <a:latin typeface="Calibri" panose="020F0502020204030204" pitchFamily="34" charset="0"/>
                <a:ea typeface="+mn-ea"/>
                <a:cs typeface="Calibri" panose="020F0502020204030204" pitchFamily="34" charset="0"/>
              </a:rPr>
              <a:t>the</a:t>
            </a:r>
            <a:r>
              <a:rPr lang="es-MX" b="1" kern="1200" dirty="0">
                <a:solidFill>
                  <a:srgbClr val="0000DE"/>
                </a:solidFill>
                <a:latin typeface="Calibri" panose="020F0502020204030204" pitchFamily="34" charset="0"/>
                <a:ea typeface="+mn-ea"/>
                <a:cs typeface="Calibri" panose="020F0502020204030204" pitchFamily="34" charset="0"/>
              </a:rPr>
              <a:t> SQL </a:t>
            </a:r>
            <a:r>
              <a:rPr lang="es-MX" b="1" kern="1200" dirty="0" err="1">
                <a:solidFill>
                  <a:srgbClr val="0000DE"/>
                </a:solidFill>
                <a:latin typeface="Calibri" panose="020F0502020204030204" pitchFamily="34" charset="0"/>
                <a:ea typeface="+mn-ea"/>
                <a:cs typeface="Calibri" panose="020F0502020204030204" pitchFamily="34" charset="0"/>
              </a:rPr>
              <a:t>logic</a:t>
            </a:r>
            <a:r>
              <a:rPr lang="es-MX" b="1" kern="1200" dirty="0">
                <a:solidFill>
                  <a:srgbClr val="0000DE"/>
                </a:solidFill>
                <a:latin typeface="Calibri" panose="020F0502020204030204" pitchFamily="34" charset="0"/>
                <a:ea typeface="+mn-ea"/>
                <a:cs typeface="Calibri" panose="020F0502020204030204" pitchFamily="34" charset="0"/>
              </a:rPr>
              <a:t> simple and free </a:t>
            </a:r>
            <a:r>
              <a:rPr lang="es-MX" b="1" kern="1200" dirty="0" err="1">
                <a:solidFill>
                  <a:srgbClr val="0000DE"/>
                </a:solidFill>
                <a:latin typeface="Calibri" panose="020F0502020204030204" pitchFamily="34" charset="0"/>
                <a:ea typeface="+mn-ea"/>
                <a:cs typeface="Calibri" panose="020F0502020204030204" pitchFamily="34" charset="0"/>
              </a:rPr>
              <a:t>of</a:t>
            </a:r>
            <a:r>
              <a:rPr lang="es-MX" b="1" kern="1200" dirty="0">
                <a:solidFill>
                  <a:srgbClr val="0000DE"/>
                </a:solidFill>
                <a:latin typeface="Calibri" panose="020F0502020204030204" pitchFamily="34" charset="0"/>
                <a:ea typeface="+mn-ea"/>
                <a:cs typeface="Calibri" panose="020F0502020204030204" pitchFamily="34" charset="0"/>
              </a:rPr>
              <a:t> </a:t>
            </a:r>
            <a:r>
              <a:rPr lang="es-MX" b="1" kern="1200" dirty="0" err="1">
                <a:solidFill>
                  <a:srgbClr val="0000DE"/>
                </a:solidFill>
                <a:latin typeface="Calibri" panose="020F0502020204030204" pitchFamily="34" charset="0"/>
                <a:ea typeface="+mn-ea"/>
                <a:cs typeface="Calibri" panose="020F0502020204030204" pitchFamily="34" charset="0"/>
              </a:rPr>
              <a:t>complex</a:t>
            </a:r>
            <a:r>
              <a:rPr lang="es-MX" b="1" kern="1200" dirty="0">
                <a:solidFill>
                  <a:srgbClr val="0000DE"/>
                </a:solidFill>
                <a:latin typeface="Calibri" panose="020F0502020204030204" pitchFamily="34" charset="0"/>
                <a:ea typeface="+mn-ea"/>
                <a:cs typeface="Calibri" panose="020F0502020204030204" pitchFamily="34" charset="0"/>
              </a:rPr>
              <a:t> </a:t>
            </a:r>
            <a:r>
              <a:rPr lang="es-MX" b="1" kern="1200" dirty="0" err="1">
                <a:solidFill>
                  <a:srgbClr val="0000DE"/>
                </a:solidFill>
                <a:latin typeface="Calibri" panose="020F0502020204030204" pitchFamily="34" charset="0"/>
                <a:ea typeface="+mn-ea"/>
                <a:cs typeface="Calibri" panose="020F0502020204030204" pitchFamily="34" charset="0"/>
              </a:rPr>
              <a:t>business</a:t>
            </a:r>
            <a:r>
              <a:rPr lang="es-MX" b="1" kern="1200" dirty="0">
                <a:solidFill>
                  <a:srgbClr val="0000DE"/>
                </a:solidFill>
                <a:latin typeface="Calibri" panose="020F0502020204030204" pitchFamily="34" charset="0"/>
                <a:ea typeface="+mn-ea"/>
                <a:cs typeface="Calibri" panose="020F0502020204030204" pitchFamily="34" charset="0"/>
              </a:rPr>
              <a:t> </a:t>
            </a:r>
            <a:r>
              <a:rPr lang="es-MX" b="1" kern="1200" dirty="0" err="1">
                <a:solidFill>
                  <a:srgbClr val="0000DE"/>
                </a:solidFill>
                <a:latin typeface="Calibri" panose="020F0502020204030204" pitchFamily="34" charset="0"/>
                <a:ea typeface="+mn-ea"/>
                <a:cs typeface="Calibri" panose="020F0502020204030204" pitchFamily="34" charset="0"/>
              </a:rPr>
              <a:t>logic</a:t>
            </a:r>
            <a:r>
              <a:rPr lang="es-MX" b="1" kern="1200" dirty="0">
                <a:solidFill>
                  <a:srgbClr val="0000DE"/>
                </a:solidFill>
                <a:latin typeface="Calibri" panose="020F0502020204030204" pitchFamily="34" charset="0"/>
                <a:ea typeface="+mn-ea"/>
                <a:cs typeface="Calibri" panose="020F0502020204030204" pitchFamily="34" charset="0"/>
              </a:rPr>
              <a:t> can </a:t>
            </a:r>
            <a:r>
              <a:rPr lang="es-MX" b="1" kern="1200" dirty="0" err="1">
                <a:solidFill>
                  <a:srgbClr val="0000DE"/>
                </a:solidFill>
                <a:latin typeface="Calibri" panose="020F0502020204030204" pitchFamily="34" charset="0"/>
                <a:ea typeface="+mn-ea"/>
                <a:cs typeface="Calibri" panose="020F0502020204030204" pitchFamily="34" charset="0"/>
              </a:rPr>
              <a:t>benefit</a:t>
            </a:r>
            <a:r>
              <a:rPr lang="es-MX" b="1" kern="1200" dirty="0">
                <a:solidFill>
                  <a:srgbClr val="0000DE"/>
                </a:solidFill>
                <a:latin typeface="Calibri" panose="020F0502020204030204" pitchFamily="34" charset="0"/>
                <a:ea typeface="+mn-ea"/>
                <a:cs typeface="Calibri" panose="020F0502020204030204" pitchFamily="34" charset="0"/>
              </a:rPr>
              <a:t> ' ||</a:t>
            </a:r>
          </a:p>
          <a:p>
            <a:pPr lvl="0" fontAlgn="base">
              <a:spcBef>
                <a:spcPct val="0"/>
              </a:spcBef>
              <a:spcAft>
                <a:spcPct val="0"/>
              </a:spcAft>
              <a:buClrTx/>
              <a:defRPr/>
            </a:pPr>
            <a:r>
              <a:rPr lang="es-MX" b="1" kern="1200" dirty="0">
                <a:solidFill>
                  <a:srgbClr val="0000DE"/>
                </a:solidFill>
                <a:latin typeface="Calibri" panose="020F0502020204030204" pitchFamily="34" charset="0"/>
                <a:ea typeface="+mn-ea"/>
                <a:cs typeface="Calibri" panose="020F0502020204030204" pitchFamily="34" charset="0"/>
              </a:rPr>
              <a:t>                                      '</a:t>
            </a:r>
            <a:r>
              <a:rPr lang="es-MX" b="1" kern="1200" dirty="0" err="1">
                <a:solidFill>
                  <a:srgbClr val="0000DE"/>
                </a:solidFill>
                <a:latin typeface="Calibri" panose="020F0502020204030204" pitchFamily="34" charset="0"/>
                <a:ea typeface="+mn-ea"/>
                <a:cs typeface="Calibri" panose="020F0502020204030204" pitchFamily="34" charset="0"/>
              </a:rPr>
              <a:t>from</a:t>
            </a:r>
            <a:r>
              <a:rPr lang="es-MX" b="1" kern="1200" dirty="0">
                <a:solidFill>
                  <a:srgbClr val="0000DE"/>
                </a:solidFill>
                <a:latin typeface="Calibri" panose="020F0502020204030204" pitchFamily="34" charset="0"/>
                <a:ea typeface="+mn-ea"/>
                <a:cs typeface="Calibri" panose="020F0502020204030204" pitchFamily="34" charset="0"/>
              </a:rPr>
              <a:t> </a:t>
            </a:r>
            <a:r>
              <a:rPr lang="es-MX" b="1" kern="1200" dirty="0" err="1">
                <a:solidFill>
                  <a:srgbClr val="0000DE"/>
                </a:solidFill>
                <a:latin typeface="Calibri" panose="020F0502020204030204" pitchFamily="34" charset="0"/>
                <a:ea typeface="+mn-ea"/>
                <a:cs typeface="Calibri" panose="020F0502020204030204" pitchFamily="34" charset="0"/>
              </a:rPr>
              <a:t>using</a:t>
            </a:r>
            <a:r>
              <a:rPr lang="es-MX" b="1" kern="1200" dirty="0">
                <a:solidFill>
                  <a:srgbClr val="0000DE"/>
                </a:solidFill>
                <a:latin typeface="Calibri" panose="020F0502020204030204" pitchFamily="34" charset="0"/>
                <a:ea typeface="+mn-ea"/>
                <a:cs typeface="Calibri" panose="020F0502020204030204" pitchFamily="34" charset="0"/>
              </a:rPr>
              <a:t> </a:t>
            </a:r>
            <a:r>
              <a:rPr lang="es-MX" b="1" kern="1200" dirty="0" err="1">
                <a:solidFill>
                  <a:srgbClr val="0000DE"/>
                </a:solidFill>
                <a:latin typeface="Calibri" panose="020F0502020204030204" pitchFamily="34" charset="0"/>
                <a:ea typeface="+mn-ea"/>
                <a:cs typeface="Calibri" panose="020F0502020204030204" pitchFamily="34" charset="0"/>
              </a:rPr>
              <a:t>the</a:t>
            </a:r>
            <a:r>
              <a:rPr lang="es-MX" b="1" kern="1200" dirty="0">
                <a:solidFill>
                  <a:srgbClr val="0000DE"/>
                </a:solidFill>
                <a:latin typeface="Calibri" panose="020F0502020204030204" pitchFamily="34" charset="0"/>
                <a:ea typeface="+mn-ea"/>
                <a:cs typeface="Calibri" panose="020F0502020204030204" pitchFamily="34" charset="0"/>
              </a:rPr>
              <a:t> Oracle </a:t>
            </a:r>
            <a:r>
              <a:rPr lang="es-MX" b="1" kern="1200" dirty="0" err="1">
                <a:solidFill>
                  <a:srgbClr val="0000DE"/>
                </a:solidFill>
                <a:latin typeface="Calibri" panose="020F0502020204030204" pitchFamily="34" charset="0"/>
                <a:ea typeface="+mn-ea"/>
                <a:cs typeface="Calibri" panose="020F0502020204030204" pitchFamily="34" charset="0"/>
              </a:rPr>
              <a:t>Database</a:t>
            </a:r>
            <a:r>
              <a:rPr lang="es-MX" b="1" kern="1200" dirty="0">
                <a:solidFill>
                  <a:srgbClr val="0000DE"/>
                </a:solidFill>
                <a:latin typeface="Calibri" panose="020F0502020204030204" pitchFamily="34" charset="0"/>
                <a:ea typeface="+mn-ea"/>
                <a:cs typeface="Calibri" panose="020F0502020204030204" pitchFamily="34" charset="0"/>
              </a:rPr>
              <a:t> </a:t>
            </a:r>
            <a:r>
              <a:rPr lang="es-MX" b="1" kern="1200" dirty="0" err="1">
                <a:solidFill>
                  <a:srgbClr val="0000DE"/>
                </a:solidFill>
                <a:latin typeface="Calibri" panose="020F0502020204030204" pitchFamily="34" charset="0"/>
                <a:ea typeface="+mn-ea"/>
                <a:cs typeface="Calibri" panose="020F0502020204030204" pitchFamily="34" charset="0"/>
              </a:rPr>
              <a:t>Optimizer</a:t>
            </a:r>
            <a:r>
              <a:rPr lang="es-MX" b="1" kern="1200" dirty="0">
                <a:solidFill>
                  <a:srgbClr val="0000DE"/>
                </a:solidFill>
                <a:latin typeface="Calibri" panose="020F0502020204030204" pitchFamily="34" charset="0"/>
                <a:ea typeface="+mn-ea"/>
                <a:cs typeface="Calibri" panose="020F0502020204030204" pitchFamily="34" charset="0"/>
              </a:rPr>
              <a:t>. </a:t>
            </a:r>
            <a:r>
              <a:rPr lang="es-MX" b="1" kern="1200" dirty="0" err="1">
                <a:solidFill>
                  <a:srgbClr val="0000DE"/>
                </a:solidFill>
                <a:latin typeface="Calibri" panose="020F0502020204030204" pitchFamily="34" charset="0"/>
                <a:ea typeface="+mn-ea"/>
                <a:cs typeface="Calibri" panose="020F0502020204030204" pitchFamily="34" charset="0"/>
              </a:rPr>
              <a:t>The</a:t>
            </a:r>
            <a:r>
              <a:rPr lang="es-MX" b="1" kern="1200" dirty="0">
                <a:solidFill>
                  <a:srgbClr val="0000DE"/>
                </a:solidFill>
                <a:latin typeface="Calibri" panose="020F0502020204030204" pitchFamily="34" charset="0"/>
                <a:ea typeface="+mn-ea"/>
                <a:cs typeface="Calibri" panose="020F0502020204030204" pitchFamily="34" charset="0"/>
              </a:rPr>
              <a:t> </a:t>
            </a:r>
            <a:r>
              <a:rPr lang="es-MX" b="1" kern="1200" dirty="0" err="1">
                <a:solidFill>
                  <a:srgbClr val="0000DE"/>
                </a:solidFill>
                <a:latin typeface="Calibri" panose="020F0502020204030204" pitchFamily="34" charset="0"/>
                <a:ea typeface="+mn-ea"/>
                <a:cs typeface="Calibri" panose="020F0502020204030204" pitchFamily="34" charset="0"/>
              </a:rPr>
              <a:t>Optimizer</a:t>
            </a:r>
            <a:r>
              <a:rPr lang="es-MX" b="1" kern="1200" dirty="0">
                <a:solidFill>
                  <a:srgbClr val="0000DE"/>
                </a:solidFill>
                <a:latin typeface="Calibri" panose="020F0502020204030204" pitchFamily="34" charset="0"/>
                <a:ea typeface="+mn-ea"/>
                <a:cs typeface="Calibri" panose="020F0502020204030204" pitchFamily="34" charset="0"/>
              </a:rPr>
              <a:t> ' ||</a:t>
            </a:r>
          </a:p>
          <a:p>
            <a:pPr lvl="0" fontAlgn="base">
              <a:spcBef>
                <a:spcPct val="0"/>
              </a:spcBef>
              <a:spcAft>
                <a:spcPct val="0"/>
              </a:spcAft>
              <a:buClrTx/>
              <a:defRPr/>
            </a:pPr>
            <a:r>
              <a:rPr lang="es-MX" b="1" kern="1200" dirty="0">
                <a:solidFill>
                  <a:srgbClr val="0000DE"/>
                </a:solidFill>
                <a:latin typeface="Calibri" panose="020F0502020204030204" pitchFamily="34" charset="0"/>
                <a:ea typeface="+mn-ea"/>
                <a:cs typeface="Calibri" panose="020F0502020204030204" pitchFamily="34" charset="0"/>
              </a:rPr>
              <a:t>                                      'can </a:t>
            </a:r>
            <a:r>
              <a:rPr lang="es-MX" b="1" kern="1200" dirty="0" err="1">
                <a:solidFill>
                  <a:srgbClr val="0000DE"/>
                </a:solidFill>
                <a:latin typeface="Calibri" panose="020F0502020204030204" pitchFamily="34" charset="0"/>
                <a:ea typeface="+mn-ea"/>
                <a:cs typeface="Calibri" panose="020F0502020204030204" pitchFamily="34" charset="0"/>
              </a:rPr>
              <a:t>reuse</a:t>
            </a:r>
            <a:r>
              <a:rPr lang="es-MX" b="1" kern="1200" dirty="0">
                <a:solidFill>
                  <a:srgbClr val="0000DE"/>
                </a:solidFill>
                <a:latin typeface="Calibri" panose="020F0502020204030204" pitchFamily="34" charset="0"/>
                <a:ea typeface="+mn-ea"/>
                <a:cs typeface="Calibri" panose="020F0502020204030204" pitchFamily="34" charset="0"/>
              </a:rPr>
              <a:t> </a:t>
            </a:r>
            <a:r>
              <a:rPr lang="es-MX" b="1" kern="1200" dirty="0" err="1">
                <a:solidFill>
                  <a:srgbClr val="0000DE"/>
                </a:solidFill>
                <a:latin typeface="Calibri" panose="020F0502020204030204" pitchFamily="34" charset="0"/>
                <a:ea typeface="+mn-ea"/>
                <a:cs typeface="Calibri" panose="020F0502020204030204" pitchFamily="34" charset="0"/>
              </a:rPr>
              <a:t>parsed</a:t>
            </a:r>
            <a:r>
              <a:rPr lang="es-MX" b="1" kern="1200" dirty="0">
                <a:solidFill>
                  <a:srgbClr val="0000DE"/>
                </a:solidFill>
                <a:latin typeface="Calibri" panose="020F0502020204030204" pitchFamily="34" charset="0"/>
                <a:ea typeface="+mn-ea"/>
                <a:cs typeface="Calibri" panose="020F0502020204030204" pitchFamily="34" charset="0"/>
              </a:rPr>
              <a:t> SQL </a:t>
            </a:r>
            <a:r>
              <a:rPr lang="es-MX" b="1" kern="1200" dirty="0" err="1">
                <a:solidFill>
                  <a:srgbClr val="0000DE"/>
                </a:solidFill>
                <a:latin typeface="Calibri" panose="020F0502020204030204" pitchFamily="34" charset="0"/>
                <a:ea typeface="+mn-ea"/>
                <a:cs typeface="Calibri" panose="020F0502020204030204" pitchFamily="34" charset="0"/>
              </a:rPr>
              <a:t>statements</a:t>
            </a:r>
            <a:r>
              <a:rPr lang="es-MX" b="1" kern="1200" dirty="0">
                <a:solidFill>
                  <a:srgbClr val="0000DE"/>
                </a:solidFill>
                <a:latin typeface="Calibri" panose="020F0502020204030204" pitchFamily="34" charset="0"/>
                <a:ea typeface="+mn-ea"/>
                <a:cs typeface="Calibri" panose="020F0502020204030204" pitchFamily="34" charset="0"/>
              </a:rPr>
              <a:t> </a:t>
            </a:r>
            <a:r>
              <a:rPr lang="es-MX" b="1" kern="1200" dirty="0" err="1">
                <a:solidFill>
                  <a:srgbClr val="0000DE"/>
                </a:solidFill>
                <a:latin typeface="Calibri" panose="020F0502020204030204" pitchFamily="34" charset="0"/>
                <a:ea typeface="+mn-ea"/>
                <a:cs typeface="Calibri" panose="020F0502020204030204" pitchFamily="34" charset="0"/>
              </a:rPr>
              <a:t>for</a:t>
            </a:r>
            <a:r>
              <a:rPr lang="es-MX" b="1" kern="1200" dirty="0">
                <a:solidFill>
                  <a:srgbClr val="0000DE"/>
                </a:solidFill>
                <a:latin typeface="Calibri" panose="020F0502020204030204" pitchFamily="34" charset="0"/>
                <a:ea typeface="+mn-ea"/>
                <a:cs typeface="Calibri" panose="020F0502020204030204" pitchFamily="34" charset="0"/>
              </a:rPr>
              <a:t> </a:t>
            </a:r>
            <a:r>
              <a:rPr lang="es-MX" b="1" kern="1200" dirty="0" err="1">
                <a:solidFill>
                  <a:srgbClr val="0000DE"/>
                </a:solidFill>
                <a:latin typeface="Calibri" panose="020F0502020204030204" pitchFamily="34" charset="0"/>
                <a:ea typeface="+mn-ea"/>
                <a:cs typeface="Calibri" panose="020F0502020204030204" pitchFamily="34" charset="0"/>
              </a:rPr>
              <a:t>better</a:t>
            </a:r>
            <a:r>
              <a:rPr lang="es-MX" b="1" kern="1200" dirty="0">
                <a:solidFill>
                  <a:srgbClr val="0000DE"/>
                </a:solidFill>
                <a:latin typeface="Calibri" panose="020F0502020204030204" pitchFamily="34" charset="0"/>
                <a:ea typeface="+mn-ea"/>
                <a:cs typeface="Calibri" panose="020F0502020204030204" pitchFamily="34" charset="0"/>
              </a:rPr>
              <a:t> use </a:t>
            </a:r>
            <a:r>
              <a:rPr lang="es-MX" b="1" kern="1200" dirty="0" err="1">
                <a:solidFill>
                  <a:srgbClr val="0000DE"/>
                </a:solidFill>
                <a:latin typeface="Calibri" panose="020F0502020204030204" pitchFamily="34" charset="0"/>
                <a:ea typeface="+mn-ea"/>
                <a:cs typeface="Calibri" panose="020F0502020204030204" pitchFamily="34" charset="0"/>
              </a:rPr>
              <a:t>of</a:t>
            </a:r>
            <a:r>
              <a:rPr lang="es-MX" b="1" kern="1200" dirty="0">
                <a:solidFill>
                  <a:srgbClr val="0000DE"/>
                </a:solidFill>
                <a:latin typeface="Calibri" panose="020F0502020204030204" pitchFamily="34" charset="0"/>
                <a:ea typeface="+mn-ea"/>
                <a:cs typeface="Calibri" panose="020F0502020204030204" pitchFamily="34" charset="0"/>
              </a:rPr>
              <a:t> server-</a:t>
            </a:r>
            <a:r>
              <a:rPr lang="es-MX" b="1" kern="1200" dirty="0" err="1">
                <a:solidFill>
                  <a:srgbClr val="0000DE"/>
                </a:solidFill>
                <a:latin typeface="Calibri" panose="020F0502020204030204" pitchFamily="34" charset="0"/>
                <a:ea typeface="+mn-ea"/>
                <a:cs typeface="Calibri" panose="020F0502020204030204" pitchFamily="34" charset="0"/>
              </a:rPr>
              <a:t>side</a:t>
            </a:r>
            <a:r>
              <a:rPr lang="es-MX" b="1" kern="1200" dirty="0">
                <a:solidFill>
                  <a:srgbClr val="0000DE"/>
                </a:solidFill>
                <a:latin typeface="Calibri" panose="020F0502020204030204" pitchFamily="34" charset="0"/>
                <a:ea typeface="+mn-ea"/>
                <a:cs typeface="Calibri" panose="020F0502020204030204" pitchFamily="34" charset="0"/>
              </a:rPr>
              <a:t> </a:t>
            </a:r>
            <a:r>
              <a:rPr lang="es-MX" b="1" kern="1200" dirty="0" err="1">
                <a:solidFill>
                  <a:srgbClr val="0000DE"/>
                </a:solidFill>
                <a:latin typeface="Calibri" panose="020F0502020204030204" pitchFamily="34" charset="0"/>
                <a:ea typeface="+mn-ea"/>
                <a:cs typeface="Calibri" panose="020F0502020204030204" pitchFamily="34" charset="0"/>
              </a:rPr>
              <a:t>resources</a:t>
            </a:r>
            <a:r>
              <a:rPr lang="es-MX" b="1" kern="1200" dirty="0">
                <a:solidFill>
                  <a:srgbClr val="0000DE"/>
                </a:solidFill>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b="1" kern="1200" dirty="0">
                <a:latin typeface="Calibri" panose="020F0502020204030204" pitchFamily="34" charset="0"/>
                <a:ea typeface="+mn-ea"/>
                <a:cs typeface="Calibri" panose="020F0502020204030204" pitchFamily="34" charset="0"/>
              </a:rPr>
              <a:t>   SELECT </a:t>
            </a:r>
            <a:r>
              <a:rPr lang="es-MX" b="1" kern="1200" dirty="0" err="1">
                <a:latin typeface="Calibri" panose="020F0502020204030204" pitchFamily="34" charset="0"/>
                <a:ea typeface="+mn-ea"/>
                <a:cs typeface="Calibri" panose="020F0502020204030204" pitchFamily="34" charset="0"/>
              </a:rPr>
              <a:t>desc_capitulo</a:t>
            </a:r>
            <a:endParaRPr lang="es-MX" b="1" kern="1200" dirty="0">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b="1" kern="1200" dirty="0">
                <a:latin typeface="Calibri" panose="020F0502020204030204" pitchFamily="34" charset="0"/>
                <a:ea typeface="+mn-ea"/>
                <a:cs typeface="Calibri" panose="020F0502020204030204" pitchFamily="34" charset="0"/>
              </a:rPr>
              <a:t>     INTO </a:t>
            </a:r>
            <a:r>
              <a:rPr lang="es-MX" b="1" kern="1200" dirty="0" err="1">
                <a:latin typeface="Calibri" panose="020F0502020204030204" pitchFamily="34" charset="0"/>
                <a:ea typeface="+mn-ea"/>
                <a:cs typeface="Calibri" panose="020F0502020204030204" pitchFamily="34" charset="0"/>
              </a:rPr>
              <a:t>v_texto</a:t>
            </a:r>
            <a:endParaRPr lang="es-MX" b="1" kern="1200" dirty="0">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b="1" kern="1200" dirty="0">
                <a:latin typeface="Calibri" panose="020F0502020204030204" pitchFamily="34" charset="0"/>
                <a:ea typeface="+mn-ea"/>
                <a:cs typeface="Calibri" panose="020F0502020204030204" pitchFamily="34" charset="0"/>
              </a:rPr>
              <a:t>     FROM </a:t>
            </a:r>
            <a:r>
              <a:rPr lang="es-MX" b="1" kern="1200" dirty="0" err="1">
                <a:latin typeface="Calibri" panose="020F0502020204030204" pitchFamily="34" charset="0"/>
                <a:ea typeface="+mn-ea"/>
                <a:cs typeface="Calibri" panose="020F0502020204030204" pitchFamily="34" charset="0"/>
              </a:rPr>
              <a:t>detalle_libro</a:t>
            </a:r>
            <a:endParaRPr lang="es-MX" b="1" kern="1200" dirty="0">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s-MX" b="1" kern="1200" dirty="0">
                <a:latin typeface="Calibri" panose="020F0502020204030204" pitchFamily="34" charset="0"/>
                <a:ea typeface="+mn-ea"/>
                <a:cs typeface="Calibri" panose="020F0502020204030204" pitchFamily="34" charset="0"/>
              </a:rPr>
              <a:t>    WHERE </a:t>
            </a:r>
            <a:r>
              <a:rPr lang="es-MX" b="1" kern="1200" dirty="0" err="1">
                <a:latin typeface="Calibri" panose="020F0502020204030204" pitchFamily="34" charset="0"/>
                <a:ea typeface="+mn-ea"/>
                <a:cs typeface="Calibri" panose="020F0502020204030204" pitchFamily="34" charset="0"/>
              </a:rPr>
              <a:t>cod_libro</a:t>
            </a:r>
            <a:r>
              <a:rPr lang="es-MX" b="1" kern="1200" dirty="0">
                <a:latin typeface="Calibri" panose="020F0502020204030204" pitchFamily="34" charset="0"/>
                <a:ea typeface="+mn-ea"/>
                <a:cs typeface="Calibri" panose="020F0502020204030204" pitchFamily="34" charset="0"/>
              </a:rPr>
              <a:t>=1</a:t>
            </a:r>
          </a:p>
          <a:p>
            <a:pPr lvl="0" fontAlgn="base">
              <a:spcBef>
                <a:spcPct val="0"/>
              </a:spcBef>
              <a:spcAft>
                <a:spcPct val="0"/>
              </a:spcAft>
              <a:buClrTx/>
              <a:defRPr/>
            </a:pPr>
            <a:r>
              <a:rPr lang="es-MX" b="1" kern="1200" dirty="0">
                <a:latin typeface="Calibri" panose="020F0502020204030204" pitchFamily="34" charset="0"/>
                <a:ea typeface="+mn-ea"/>
                <a:cs typeface="Calibri" panose="020F0502020204030204" pitchFamily="34" charset="0"/>
              </a:rPr>
              <a:t>      AND </a:t>
            </a:r>
            <a:r>
              <a:rPr lang="es-MX" b="1" kern="1200" dirty="0" err="1">
                <a:latin typeface="Calibri" panose="020F0502020204030204" pitchFamily="34" charset="0"/>
                <a:ea typeface="+mn-ea"/>
                <a:cs typeface="Calibri" panose="020F0502020204030204" pitchFamily="34" charset="0"/>
              </a:rPr>
              <a:t>nro_capitulo</a:t>
            </a:r>
            <a:r>
              <a:rPr lang="es-MX" b="1" kern="1200" dirty="0">
                <a:latin typeface="Calibri" panose="020F0502020204030204" pitchFamily="34" charset="0"/>
                <a:ea typeface="+mn-ea"/>
                <a:cs typeface="Calibri" panose="020F0502020204030204" pitchFamily="34" charset="0"/>
              </a:rPr>
              <a:t>=2 </a:t>
            </a:r>
          </a:p>
          <a:p>
            <a:pPr lvl="0" fontAlgn="base">
              <a:spcBef>
                <a:spcPct val="0"/>
              </a:spcBef>
              <a:spcAft>
                <a:spcPct val="0"/>
              </a:spcAft>
              <a:buClrTx/>
              <a:defRPr/>
            </a:pPr>
            <a:r>
              <a:rPr lang="es-MX" b="1" kern="1200" dirty="0">
                <a:latin typeface="Calibri" panose="020F0502020204030204" pitchFamily="34" charset="0"/>
                <a:ea typeface="+mn-ea"/>
                <a:cs typeface="Calibri" panose="020F0502020204030204" pitchFamily="34" charset="0"/>
              </a:rPr>
              <a:t>      FOR UPDATE;</a:t>
            </a:r>
          </a:p>
          <a:p>
            <a:pPr lvl="0" fontAlgn="base">
              <a:spcBef>
                <a:spcPct val="0"/>
              </a:spcBef>
              <a:spcAft>
                <a:spcPct val="0"/>
              </a:spcAft>
              <a:buClrTx/>
              <a:defRPr/>
            </a:pPr>
            <a:r>
              <a:rPr lang="es-MX" b="1" kern="1200" dirty="0">
                <a:latin typeface="Calibri" panose="020F0502020204030204" pitchFamily="34" charset="0"/>
                <a:ea typeface="+mn-ea"/>
                <a:cs typeface="Calibri" panose="020F0502020204030204" pitchFamily="34" charset="0"/>
              </a:rPr>
              <a:t>    </a:t>
            </a:r>
            <a:r>
              <a:rPr lang="es-MX" b="1" kern="1200" dirty="0">
                <a:solidFill>
                  <a:srgbClr val="C00000"/>
                </a:solidFill>
                <a:latin typeface="Calibri" panose="020F0502020204030204" pitchFamily="34" charset="0"/>
                <a:ea typeface="+mn-ea"/>
                <a:cs typeface="Calibri" panose="020F0502020204030204" pitchFamily="34" charset="0"/>
              </a:rPr>
              <a:t>DBMS_LOB.WRITEAPPEND</a:t>
            </a:r>
            <a:r>
              <a:rPr lang="es-MX" b="1" kern="1200" dirty="0">
                <a:latin typeface="Calibri" panose="020F0502020204030204" pitchFamily="34" charset="0"/>
                <a:ea typeface="+mn-ea"/>
                <a:cs typeface="Calibri" panose="020F0502020204030204" pitchFamily="34" charset="0"/>
              </a:rPr>
              <a:t>(</a:t>
            </a:r>
            <a:r>
              <a:rPr lang="es-MX" b="1" kern="1200" dirty="0" err="1">
                <a:latin typeface="Calibri" panose="020F0502020204030204" pitchFamily="34" charset="0"/>
                <a:ea typeface="+mn-ea"/>
                <a:cs typeface="Calibri" panose="020F0502020204030204" pitchFamily="34" charset="0"/>
              </a:rPr>
              <a:t>v_texto,LENGTH</a:t>
            </a:r>
            <a:r>
              <a:rPr lang="es-MX" b="1" kern="1200" dirty="0">
                <a:latin typeface="Calibri" panose="020F0502020204030204" pitchFamily="34" charset="0"/>
                <a:ea typeface="+mn-ea"/>
                <a:cs typeface="Calibri" panose="020F0502020204030204" pitchFamily="34" charset="0"/>
              </a:rPr>
              <a:t>(</a:t>
            </a:r>
            <a:r>
              <a:rPr lang="es-MX" b="1" kern="1200" dirty="0" err="1">
                <a:latin typeface="Calibri" panose="020F0502020204030204" pitchFamily="34" charset="0"/>
                <a:ea typeface="+mn-ea"/>
                <a:cs typeface="Calibri" panose="020F0502020204030204" pitchFamily="34" charset="0"/>
              </a:rPr>
              <a:t>v_texto_agregar</a:t>
            </a:r>
            <a:r>
              <a:rPr lang="es-MX" b="1" kern="1200" dirty="0">
                <a:latin typeface="Calibri" panose="020F0502020204030204" pitchFamily="34" charset="0"/>
                <a:ea typeface="+mn-ea"/>
                <a:cs typeface="Calibri" panose="020F0502020204030204" pitchFamily="34" charset="0"/>
              </a:rPr>
              <a:t>),</a:t>
            </a:r>
            <a:r>
              <a:rPr lang="es-MX" b="1" kern="1200" dirty="0" err="1">
                <a:latin typeface="Calibri" panose="020F0502020204030204" pitchFamily="34" charset="0"/>
                <a:ea typeface="+mn-ea"/>
                <a:cs typeface="Calibri" panose="020F0502020204030204" pitchFamily="34" charset="0"/>
              </a:rPr>
              <a:t>v_texto_agregar</a:t>
            </a:r>
            <a:r>
              <a:rPr lang="es-MX" b="1" kern="1200" dirty="0">
                <a:latin typeface="Calibri" panose="020F0502020204030204" pitchFamily="34" charset="0"/>
                <a:ea typeface="+mn-ea"/>
                <a:cs typeface="Calibri" panose="020F0502020204030204" pitchFamily="34" charset="0"/>
              </a:rPr>
              <a:t>);</a:t>
            </a:r>
          </a:p>
          <a:p>
            <a:pPr lvl="0" fontAlgn="base">
              <a:spcBef>
                <a:spcPct val="0"/>
              </a:spcBef>
              <a:spcAft>
                <a:spcPct val="0"/>
              </a:spcAft>
              <a:buClrTx/>
              <a:defRPr/>
            </a:pPr>
            <a:r>
              <a:rPr lang="es-MX" b="1" kern="1200" dirty="0">
                <a:latin typeface="Calibri" panose="020F0502020204030204" pitchFamily="34" charset="0"/>
                <a:ea typeface="+mn-ea"/>
                <a:cs typeface="Calibri" panose="020F0502020204030204" pitchFamily="34" charset="0"/>
              </a:rPr>
              <a:t>    COMMIT;</a:t>
            </a:r>
          </a:p>
          <a:p>
            <a:pPr lvl="0" fontAlgn="base">
              <a:spcBef>
                <a:spcPct val="0"/>
              </a:spcBef>
              <a:spcAft>
                <a:spcPct val="0"/>
              </a:spcAft>
              <a:buClrTx/>
              <a:defRPr/>
            </a:pPr>
            <a:r>
              <a:rPr lang="es-MX" b="1" kern="1200" dirty="0">
                <a:latin typeface="Calibri" panose="020F0502020204030204" pitchFamily="34" charset="0"/>
                <a:ea typeface="+mn-ea"/>
                <a:cs typeface="Calibri" panose="020F0502020204030204" pitchFamily="34" charset="0"/>
              </a:rPr>
              <a:t>END;</a:t>
            </a:r>
            <a:endParaRPr lang="es-MX" kern="1200" dirty="0">
              <a:latin typeface="Calibri" panose="020F0502020204030204" pitchFamily="34" charset="0"/>
              <a:ea typeface="+mn-ea"/>
              <a:cs typeface="Calibri" panose="020F0502020204030204" pitchFamily="34" charset="0"/>
            </a:endParaRPr>
          </a:p>
        </p:txBody>
      </p:sp>
      <p:pic>
        <p:nvPicPr>
          <p:cNvPr id="4" name="Imagen 3" descr="Texto&#10;&#10;Descripción generada automáticamente">
            <a:extLst>
              <a:ext uri="{FF2B5EF4-FFF2-40B4-BE49-F238E27FC236}">
                <a16:creationId xmlns:a16="http://schemas.microsoft.com/office/drawing/2014/main" id="{BE1C27D8-FBEE-40A0-92F5-C36012F66C54}"/>
              </a:ext>
            </a:extLst>
          </p:cNvPr>
          <p:cNvPicPr>
            <a:picLocks noChangeAspect="1"/>
          </p:cNvPicPr>
          <p:nvPr/>
        </p:nvPicPr>
        <p:blipFill>
          <a:blip r:embed="rId3"/>
          <a:stretch>
            <a:fillRect/>
          </a:stretch>
        </p:blipFill>
        <p:spPr>
          <a:xfrm>
            <a:off x="1782542" y="5041556"/>
            <a:ext cx="7216526" cy="1630748"/>
          </a:xfrm>
          <a:prstGeom prst="rect">
            <a:avLst/>
          </a:prstGeom>
        </p:spPr>
      </p:pic>
    </p:spTree>
    <p:extLst>
      <p:ext uri="{BB962C8B-B14F-4D97-AF65-F5344CB8AC3E}">
        <p14:creationId xmlns:p14="http://schemas.microsoft.com/office/powerpoint/2010/main" val="1001859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28136" y="212725"/>
            <a:ext cx="4411954" cy="813000"/>
          </a:xfrm>
        </p:spPr>
        <p:txBody>
          <a:bodyPr/>
          <a:lstStyle/>
          <a:p>
            <a:pPr lvl="0" defTabSz="457200">
              <a:defRPr/>
            </a:pPr>
            <a:r>
              <a:rPr lang="es-CL" sz="2800" b="1" dirty="0">
                <a:solidFill>
                  <a:prstClr val="white"/>
                </a:solidFill>
                <a:latin typeface="Calibri"/>
              </a:rPr>
              <a:t>Uso de Tipos de Datos </a:t>
            </a:r>
            <a:r>
              <a:rPr lang="es-MX" sz="2800" b="1" dirty="0">
                <a:solidFill>
                  <a:prstClr val="white"/>
                </a:solidFill>
                <a:latin typeface="Calibri"/>
              </a:rPr>
              <a:t>CLOB</a:t>
            </a:r>
            <a:endParaRPr lang="es-CL" sz="2800" b="1" dirty="0">
              <a:solidFill>
                <a:prstClr val="white"/>
              </a:solidFill>
              <a:latin typeface="Calibri"/>
            </a:endParaRPr>
          </a:p>
        </p:txBody>
      </p:sp>
      <p:sp>
        <p:nvSpPr>
          <p:cNvPr id="21" name="Rectangle 3">
            <a:extLst>
              <a:ext uri="{FF2B5EF4-FFF2-40B4-BE49-F238E27FC236}">
                <a16:creationId xmlns:a16="http://schemas.microsoft.com/office/drawing/2014/main" id="{9EA1EAC8-A5FE-4FDB-94E7-713C3ECAED25}"/>
              </a:ext>
            </a:extLst>
          </p:cNvPr>
          <p:cNvSpPr txBox="1">
            <a:spLocks noChangeArrowheads="1"/>
          </p:cNvSpPr>
          <p:nvPr/>
        </p:nvSpPr>
        <p:spPr bwMode="auto">
          <a:xfrm>
            <a:off x="611188" y="1144612"/>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8" name="Text Box 5">
            <a:extLst>
              <a:ext uri="{FF2B5EF4-FFF2-40B4-BE49-F238E27FC236}">
                <a16:creationId xmlns:a16="http://schemas.microsoft.com/office/drawing/2014/main" id="{D755A3FC-99A4-4247-B6A9-AFFDFCD6FDD1}"/>
              </a:ext>
            </a:extLst>
          </p:cNvPr>
          <p:cNvSpPr txBox="1">
            <a:spLocks noChangeArrowheads="1"/>
          </p:cNvSpPr>
          <p:nvPr/>
        </p:nvSpPr>
        <p:spPr bwMode="auto">
          <a:xfrm>
            <a:off x="406602" y="1399974"/>
            <a:ext cx="8139686" cy="4308872"/>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DECLARE</a:t>
            </a:r>
          </a:p>
          <a:p>
            <a:pPr lvl="0" fontAlgn="base">
              <a:spcBef>
                <a:spcPct val="0"/>
              </a:spcBef>
              <a:spcAft>
                <a:spcPct val="0"/>
              </a:spcAft>
              <a:buClrTx/>
              <a:defRPr/>
            </a:pPr>
            <a:r>
              <a:rPr lang="en-US" b="1" kern="1200" dirty="0" err="1">
                <a:latin typeface="Calibri" panose="020F0502020204030204" pitchFamily="34" charset="0"/>
                <a:ea typeface="+mn-ea"/>
                <a:cs typeface="Calibri" panose="020F0502020204030204" pitchFamily="34" charset="0"/>
              </a:rPr>
              <a:t>v_texto</a:t>
            </a:r>
            <a:r>
              <a:rPr lang="en-US" b="1" kern="1200" dirty="0">
                <a:latin typeface="Calibri" panose="020F0502020204030204" pitchFamily="34" charset="0"/>
                <a:ea typeface="+mn-ea"/>
                <a:cs typeface="Calibri" panose="020F0502020204030204" pitchFamily="34" charset="0"/>
              </a:rPr>
              <a:t> CLOB;</a:t>
            </a: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BEGIN</a:t>
            </a: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   </a:t>
            </a:r>
            <a:r>
              <a:rPr lang="en-US" b="1" kern="1200" dirty="0" err="1">
                <a:solidFill>
                  <a:srgbClr val="0000DE"/>
                </a:solidFill>
                <a:latin typeface="Calibri" panose="020F0502020204030204" pitchFamily="34" charset="0"/>
                <a:ea typeface="+mn-ea"/>
                <a:cs typeface="Calibri" panose="020F0502020204030204" pitchFamily="34" charset="0"/>
              </a:rPr>
              <a:t>v_texto</a:t>
            </a:r>
            <a:r>
              <a:rPr lang="en-US" b="1" kern="1200" dirty="0">
                <a:solidFill>
                  <a:srgbClr val="0000DE"/>
                </a:solidFill>
                <a:latin typeface="Calibri" panose="020F0502020204030204" pitchFamily="34" charset="0"/>
                <a:ea typeface="+mn-ea"/>
                <a:cs typeface="Calibri" panose="020F0502020204030204" pitchFamily="34" charset="0"/>
              </a:rPr>
              <a:t>:='Overview of Stored Functions A function is a named PL/SQL block that can accept ' ||</a:t>
            </a:r>
          </a:p>
          <a:p>
            <a:pPr lvl="0" fontAlgn="base">
              <a:spcBef>
                <a:spcPct val="0"/>
              </a:spcBef>
              <a:spcAft>
                <a:spcPct val="0"/>
              </a:spcAft>
              <a:buClrTx/>
              <a:defRPr/>
            </a:pPr>
            <a:r>
              <a:rPr lang="en-US" b="1" kern="1200" dirty="0">
                <a:solidFill>
                  <a:srgbClr val="0000DE"/>
                </a:solidFill>
                <a:latin typeface="Calibri" panose="020F0502020204030204" pitchFamily="34" charset="0"/>
                <a:ea typeface="+mn-ea"/>
                <a:cs typeface="Calibri" panose="020F0502020204030204" pitchFamily="34" charset="0"/>
              </a:rPr>
              <a:t>                     'parameters, be invoked, and return a value. In general, you use a function to compute ' ||</a:t>
            </a:r>
          </a:p>
          <a:p>
            <a:pPr lvl="0" fontAlgn="base">
              <a:spcBef>
                <a:spcPct val="0"/>
              </a:spcBef>
              <a:spcAft>
                <a:spcPct val="0"/>
              </a:spcAft>
              <a:buClrTx/>
              <a:defRPr/>
            </a:pPr>
            <a:r>
              <a:rPr lang="en-US" b="1" kern="1200" dirty="0">
                <a:solidFill>
                  <a:srgbClr val="0000DE"/>
                </a:solidFill>
                <a:latin typeface="Calibri" panose="020F0502020204030204" pitchFamily="34" charset="0"/>
                <a:ea typeface="+mn-ea"/>
                <a:cs typeface="Calibri" panose="020F0502020204030204" pitchFamily="34" charset="0"/>
              </a:rPr>
              <a:t>                     'a value. Functions and procedures are structured alike. A function must return a value ' ||</a:t>
            </a:r>
          </a:p>
          <a:p>
            <a:pPr lvl="0" fontAlgn="base">
              <a:spcBef>
                <a:spcPct val="0"/>
              </a:spcBef>
              <a:spcAft>
                <a:spcPct val="0"/>
              </a:spcAft>
              <a:buClrTx/>
              <a:defRPr/>
            </a:pPr>
            <a:r>
              <a:rPr lang="en-US" b="1" kern="1200" dirty="0">
                <a:solidFill>
                  <a:srgbClr val="0000DE"/>
                </a:solidFill>
                <a:latin typeface="Calibri" panose="020F0502020204030204" pitchFamily="34" charset="0"/>
                <a:ea typeface="+mn-ea"/>
                <a:cs typeface="Calibri" panose="020F0502020204030204" pitchFamily="34" charset="0"/>
              </a:rPr>
              <a:t>                     'to the calling environment, whereas a procedure returns zero or more values to its ' || </a:t>
            </a:r>
          </a:p>
          <a:p>
            <a:pPr lvl="0" fontAlgn="base">
              <a:spcBef>
                <a:spcPct val="0"/>
              </a:spcBef>
              <a:spcAft>
                <a:spcPct val="0"/>
              </a:spcAft>
              <a:buClrTx/>
              <a:defRPr/>
            </a:pPr>
            <a:r>
              <a:rPr lang="en-US" b="1" kern="1200" dirty="0">
                <a:solidFill>
                  <a:srgbClr val="0000DE"/>
                </a:solidFill>
                <a:latin typeface="Calibri" panose="020F0502020204030204" pitchFamily="34" charset="0"/>
                <a:ea typeface="+mn-ea"/>
                <a:cs typeface="Calibri" panose="020F0502020204030204" pitchFamily="34" charset="0"/>
              </a:rPr>
              <a:t>                     'calling environment. Like a procedure, a function has a header, a declarative section, ' ||</a:t>
            </a:r>
          </a:p>
          <a:p>
            <a:pPr lvl="0" fontAlgn="base">
              <a:spcBef>
                <a:spcPct val="0"/>
              </a:spcBef>
              <a:spcAft>
                <a:spcPct val="0"/>
              </a:spcAft>
              <a:buClrTx/>
              <a:defRPr/>
            </a:pPr>
            <a:r>
              <a:rPr lang="en-US" b="1" kern="1200" dirty="0">
                <a:solidFill>
                  <a:srgbClr val="0000DE"/>
                </a:solidFill>
                <a:latin typeface="Calibri" panose="020F0502020204030204" pitchFamily="34" charset="0"/>
                <a:ea typeface="+mn-ea"/>
                <a:cs typeface="Calibri" panose="020F0502020204030204" pitchFamily="34" charset="0"/>
              </a:rPr>
              <a:t>                     'an executable section, and an optional exception-handling section. A function must have ' ||</a:t>
            </a:r>
          </a:p>
          <a:p>
            <a:pPr lvl="0" fontAlgn="base">
              <a:spcBef>
                <a:spcPct val="0"/>
              </a:spcBef>
              <a:spcAft>
                <a:spcPct val="0"/>
              </a:spcAft>
              <a:buClrTx/>
              <a:defRPr/>
            </a:pPr>
            <a:r>
              <a:rPr lang="en-US" b="1" kern="1200" dirty="0">
                <a:solidFill>
                  <a:srgbClr val="0000DE"/>
                </a:solidFill>
                <a:latin typeface="Calibri" panose="020F0502020204030204" pitchFamily="34" charset="0"/>
                <a:ea typeface="+mn-ea"/>
                <a:cs typeface="Calibri" panose="020F0502020204030204" pitchFamily="34" charset="0"/>
              </a:rPr>
              <a:t>                     'a RETURN clause in the header and at least one RETURN statement in the executable ' ||</a:t>
            </a:r>
          </a:p>
          <a:p>
            <a:pPr lvl="0" fontAlgn="base">
              <a:spcBef>
                <a:spcPct val="0"/>
              </a:spcBef>
              <a:spcAft>
                <a:spcPct val="0"/>
              </a:spcAft>
              <a:buClrTx/>
              <a:defRPr/>
            </a:pPr>
            <a:r>
              <a:rPr lang="en-US" b="1" kern="1200" dirty="0">
                <a:solidFill>
                  <a:srgbClr val="0000DE"/>
                </a:solidFill>
                <a:latin typeface="Calibri" panose="020F0502020204030204" pitchFamily="34" charset="0"/>
                <a:ea typeface="+mn-ea"/>
                <a:cs typeface="Calibri" panose="020F0502020204030204" pitchFamily="34" charset="0"/>
              </a:rPr>
              <a:t>                     'section. Functions can be stored in the database as schema objects for repeated ' ||</a:t>
            </a:r>
          </a:p>
          <a:p>
            <a:pPr lvl="0" fontAlgn="base">
              <a:spcBef>
                <a:spcPct val="0"/>
              </a:spcBef>
              <a:spcAft>
                <a:spcPct val="0"/>
              </a:spcAft>
              <a:buClrTx/>
              <a:defRPr/>
            </a:pPr>
            <a:r>
              <a:rPr lang="en-US" b="1" kern="1200" dirty="0">
                <a:solidFill>
                  <a:srgbClr val="0000DE"/>
                </a:solidFill>
                <a:latin typeface="Calibri" panose="020F0502020204030204" pitchFamily="34" charset="0"/>
                <a:ea typeface="+mn-ea"/>
                <a:cs typeface="Calibri" panose="020F0502020204030204" pitchFamily="34" charset="0"/>
              </a:rPr>
              <a:t>                     'execution. A function that is stored in the database is referred to as a stored ' ||</a:t>
            </a:r>
          </a:p>
          <a:p>
            <a:pPr lvl="0" fontAlgn="base">
              <a:spcBef>
                <a:spcPct val="0"/>
              </a:spcBef>
              <a:spcAft>
                <a:spcPct val="0"/>
              </a:spcAft>
              <a:buClrTx/>
              <a:defRPr/>
            </a:pPr>
            <a:r>
              <a:rPr lang="en-US" b="1" kern="1200" dirty="0">
                <a:solidFill>
                  <a:srgbClr val="0000DE"/>
                </a:solidFill>
                <a:latin typeface="Calibri" panose="020F0502020204030204" pitchFamily="34" charset="0"/>
                <a:ea typeface="+mn-ea"/>
                <a:cs typeface="Calibri" panose="020F0502020204030204" pitchFamily="34" charset="0"/>
              </a:rPr>
              <a:t>                     'function. Functions can also be created on client-side applications.';</a:t>
            </a: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   UPDATE </a:t>
            </a:r>
            <a:r>
              <a:rPr lang="en-US" b="1" kern="1200" dirty="0" err="1">
                <a:latin typeface="Calibri" panose="020F0502020204030204" pitchFamily="34" charset="0"/>
                <a:ea typeface="+mn-ea"/>
                <a:cs typeface="Calibri" panose="020F0502020204030204" pitchFamily="34" charset="0"/>
              </a:rPr>
              <a:t>detalle_libro</a:t>
            </a:r>
            <a:endParaRPr lang="en-US" b="1" kern="1200" dirty="0">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     SET </a:t>
            </a:r>
            <a:r>
              <a:rPr lang="en-US" b="1" kern="1200" dirty="0" err="1">
                <a:latin typeface="Calibri" panose="020F0502020204030204" pitchFamily="34" charset="0"/>
                <a:ea typeface="+mn-ea"/>
                <a:cs typeface="Calibri" panose="020F0502020204030204" pitchFamily="34" charset="0"/>
              </a:rPr>
              <a:t>desc_capitulo</a:t>
            </a:r>
            <a:r>
              <a:rPr lang="en-US" b="1" kern="1200" dirty="0">
                <a:latin typeface="Calibri" panose="020F0502020204030204" pitchFamily="34" charset="0"/>
                <a:ea typeface="+mn-ea"/>
                <a:cs typeface="Calibri" panose="020F0502020204030204" pitchFamily="34" charset="0"/>
              </a:rPr>
              <a:t>=</a:t>
            </a:r>
            <a:r>
              <a:rPr lang="en-US" b="1" kern="1200" dirty="0" err="1">
                <a:latin typeface="Calibri" panose="020F0502020204030204" pitchFamily="34" charset="0"/>
                <a:ea typeface="+mn-ea"/>
                <a:cs typeface="Calibri" panose="020F0502020204030204" pitchFamily="34" charset="0"/>
              </a:rPr>
              <a:t>v_texto</a:t>
            </a:r>
            <a:endParaRPr lang="en-US" b="1" kern="1200" dirty="0">
              <a:latin typeface="Calibri" panose="020F0502020204030204" pitchFamily="34" charset="0"/>
              <a:ea typeface="+mn-ea"/>
              <a:cs typeface="Calibri" panose="020F0502020204030204" pitchFamily="34" charset="0"/>
            </a:endParaRP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    WHERE </a:t>
            </a:r>
            <a:r>
              <a:rPr lang="en-US" b="1" kern="1200" dirty="0" err="1">
                <a:latin typeface="Calibri" panose="020F0502020204030204" pitchFamily="34" charset="0"/>
                <a:ea typeface="+mn-ea"/>
                <a:cs typeface="Calibri" panose="020F0502020204030204" pitchFamily="34" charset="0"/>
              </a:rPr>
              <a:t>cod_libro</a:t>
            </a:r>
            <a:r>
              <a:rPr lang="en-US" b="1" kern="1200" dirty="0">
                <a:latin typeface="Calibri" panose="020F0502020204030204" pitchFamily="34" charset="0"/>
                <a:ea typeface="+mn-ea"/>
                <a:cs typeface="Calibri" panose="020F0502020204030204" pitchFamily="34" charset="0"/>
              </a:rPr>
              <a:t>=1</a:t>
            </a: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      AND </a:t>
            </a:r>
            <a:r>
              <a:rPr lang="en-US" b="1" kern="1200" dirty="0" err="1">
                <a:latin typeface="Calibri" panose="020F0502020204030204" pitchFamily="34" charset="0"/>
                <a:ea typeface="+mn-ea"/>
                <a:cs typeface="Calibri" panose="020F0502020204030204" pitchFamily="34" charset="0"/>
              </a:rPr>
              <a:t>nro_capitulo</a:t>
            </a:r>
            <a:r>
              <a:rPr lang="en-US" b="1" kern="1200" dirty="0">
                <a:latin typeface="Calibri" panose="020F0502020204030204" pitchFamily="34" charset="0"/>
                <a:ea typeface="+mn-ea"/>
                <a:cs typeface="Calibri" panose="020F0502020204030204" pitchFamily="34" charset="0"/>
              </a:rPr>
              <a:t>=3; </a:t>
            </a: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   COMMIT;</a:t>
            </a:r>
          </a:p>
          <a:p>
            <a:pPr lvl="0" fontAlgn="base">
              <a:spcBef>
                <a:spcPct val="0"/>
              </a:spcBef>
              <a:spcAft>
                <a:spcPct val="0"/>
              </a:spcAft>
              <a:buClrTx/>
              <a:defRPr/>
            </a:pPr>
            <a:r>
              <a:rPr lang="en-US" b="1" kern="1200" dirty="0">
                <a:latin typeface="Calibri" panose="020F0502020204030204" pitchFamily="34" charset="0"/>
                <a:ea typeface="+mn-ea"/>
                <a:cs typeface="Calibri" panose="020F0502020204030204" pitchFamily="34" charset="0"/>
              </a:rPr>
              <a:t>END;</a:t>
            </a:r>
            <a:endParaRPr lang="es-MX" kern="1200" dirty="0">
              <a:latin typeface="Calibri" panose="020F0502020204030204" pitchFamily="34" charset="0"/>
              <a:ea typeface="+mn-ea"/>
              <a:cs typeface="Calibri" panose="020F0502020204030204" pitchFamily="34" charset="0"/>
            </a:endParaRPr>
          </a:p>
        </p:txBody>
      </p:sp>
      <p:pic>
        <p:nvPicPr>
          <p:cNvPr id="6" name="Imagen 5">
            <a:extLst>
              <a:ext uri="{FF2B5EF4-FFF2-40B4-BE49-F238E27FC236}">
                <a16:creationId xmlns:a16="http://schemas.microsoft.com/office/drawing/2014/main" id="{8EA993C3-C1F0-4503-BEFB-0B3C9982D6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881" y="5016355"/>
            <a:ext cx="6783859" cy="1678348"/>
          </a:xfrm>
          <a:prstGeom prst="rect">
            <a:avLst/>
          </a:prstGeom>
        </p:spPr>
      </p:pic>
    </p:spTree>
    <p:extLst>
      <p:ext uri="{BB962C8B-B14F-4D97-AF65-F5344CB8AC3E}">
        <p14:creationId xmlns:p14="http://schemas.microsoft.com/office/powerpoint/2010/main" val="4195372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48035E2-9379-2346-A89D-675F58CEB28A}"/>
              </a:ext>
            </a:extLst>
          </p:cNvPr>
          <p:cNvSpPr>
            <a:spLocks noGrp="1"/>
          </p:cNvSpPr>
          <p:nvPr>
            <p:ph type="title"/>
          </p:nvPr>
        </p:nvSpPr>
        <p:spPr>
          <a:xfrm>
            <a:off x="2556587" y="3257808"/>
            <a:ext cx="6499771" cy="3114594"/>
          </a:xfrm>
        </p:spPr>
        <p:txBody>
          <a:bodyPr/>
          <a:lstStyle/>
          <a:p>
            <a:r>
              <a:rPr lang="es-ES_tradnl" sz="4800" b="1" dirty="0"/>
              <a:t>Cómo Trabajar con</a:t>
            </a:r>
            <a:br>
              <a:rPr lang="es-ES_tradnl" sz="4800" b="1" dirty="0"/>
            </a:br>
            <a:r>
              <a:rPr lang="es-ES_tradnl" sz="4800" b="1" dirty="0"/>
              <a:t>Tipos de Datos </a:t>
            </a:r>
            <a:br>
              <a:rPr lang="es-ES_tradnl" sz="4800" b="1" dirty="0"/>
            </a:br>
            <a:r>
              <a:rPr lang="es-ES_tradnl" sz="4800" b="1" dirty="0"/>
              <a:t>BLOB en un Base de Datos Local</a:t>
            </a:r>
          </a:p>
        </p:txBody>
      </p:sp>
    </p:spTree>
    <p:extLst>
      <p:ext uri="{BB962C8B-B14F-4D97-AF65-F5344CB8AC3E}">
        <p14:creationId xmlns:p14="http://schemas.microsoft.com/office/powerpoint/2010/main" val="25914819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70394" y="212725"/>
            <a:ext cx="4288185" cy="813000"/>
          </a:xfrm>
        </p:spPr>
        <p:txBody>
          <a:bodyPr/>
          <a:lstStyle/>
          <a:p>
            <a:pPr defTabSz="457200" fontAlgn="base">
              <a:lnSpc>
                <a:spcPct val="80000"/>
              </a:lnSpc>
              <a:spcBef>
                <a:spcPct val="20000"/>
              </a:spcBef>
              <a:spcAft>
                <a:spcPct val="0"/>
              </a:spcAft>
              <a:buClrTx/>
            </a:pPr>
            <a:r>
              <a:rPr lang="en-US" sz="2800" b="1" dirty="0">
                <a:ea typeface="Arial Unicode MS"/>
                <a:cs typeface="Times New Roman" pitchFamily="18" charset="0"/>
              </a:rPr>
              <a:t>Consideraciones Generales</a:t>
            </a:r>
            <a:endParaRPr lang="es-CL" sz="2800" b="1" dirty="0">
              <a:ea typeface="Arial Unicode MS"/>
              <a:cs typeface="Times New Roman" pitchFamily="18" charset="0"/>
            </a:endParaRPr>
          </a:p>
        </p:txBody>
      </p:sp>
      <p:pic>
        <p:nvPicPr>
          <p:cNvPr id="6" name="Imagen 5">
            <a:extLst>
              <a:ext uri="{FF2B5EF4-FFF2-40B4-BE49-F238E27FC236}">
                <a16:creationId xmlns:a16="http://schemas.microsoft.com/office/drawing/2014/main" id="{D94FA231-471A-4F22-AE9D-FEBFC9E13DC0}"/>
              </a:ext>
            </a:extLst>
          </p:cNvPr>
          <p:cNvPicPr>
            <a:picLocks noChangeAspect="1"/>
          </p:cNvPicPr>
          <p:nvPr/>
        </p:nvPicPr>
        <p:blipFill>
          <a:blip r:embed="rId3"/>
          <a:stretch>
            <a:fillRect/>
          </a:stretch>
        </p:blipFill>
        <p:spPr>
          <a:xfrm>
            <a:off x="1179282" y="1396587"/>
            <a:ext cx="6785436" cy="5102794"/>
          </a:xfrm>
          <a:prstGeom prst="rect">
            <a:avLst/>
          </a:prstGeom>
        </p:spPr>
      </p:pic>
    </p:spTree>
    <p:extLst>
      <p:ext uri="{BB962C8B-B14F-4D97-AF65-F5344CB8AC3E}">
        <p14:creationId xmlns:p14="http://schemas.microsoft.com/office/powerpoint/2010/main" val="2821811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08609" y="212725"/>
            <a:ext cx="4396775" cy="813000"/>
          </a:xfrm>
        </p:spPr>
        <p:txBody>
          <a:bodyPr/>
          <a:lstStyle/>
          <a:p>
            <a:pPr defTabSz="457200" fontAlgn="base">
              <a:lnSpc>
                <a:spcPct val="80000"/>
              </a:lnSpc>
              <a:spcBef>
                <a:spcPct val="20000"/>
              </a:spcBef>
              <a:spcAft>
                <a:spcPct val="0"/>
              </a:spcAft>
              <a:buClrTx/>
            </a:pPr>
            <a:r>
              <a:rPr lang="es-CL" sz="2800" b="1" dirty="0">
                <a:ea typeface="Arial Unicode MS"/>
                <a:cs typeface="Times New Roman" pitchFamily="18" charset="0"/>
              </a:rPr>
              <a:t>Uso de Tipos de Datos BLOB</a:t>
            </a:r>
          </a:p>
        </p:txBody>
      </p:sp>
      <p:sp>
        <p:nvSpPr>
          <p:cNvPr id="8" name="Rectangle 3">
            <a:extLst>
              <a:ext uri="{FF2B5EF4-FFF2-40B4-BE49-F238E27FC236}">
                <a16:creationId xmlns:a16="http://schemas.microsoft.com/office/drawing/2014/main" id="{9182E959-2D99-4821-949B-B97447859B1E}"/>
              </a:ext>
            </a:extLst>
          </p:cNvPr>
          <p:cNvSpPr txBox="1">
            <a:spLocks noChangeArrowheads="1"/>
          </p:cNvSpPr>
          <p:nvPr/>
        </p:nvSpPr>
        <p:spPr bwMode="auto">
          <a:xfrm>
            <a:off x="611188" y="1302700"/>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Sintaxis para crear un objeto Directorio: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 creación Directorio como usuario SYS:</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 como usuario HR:</a:t>
            </a:r>
          </a:p>
          <a:p>
            <a:pPr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9" name="Text Box 5">
            <a:extLst>
              <a:ext uri="{FF2B5EF4-FFF2-40B4-BE49-F238E27FC236}">
                <a16:creationId xmlns:a16="http://schemas.microsoft.com/office/drawing/2014/main" id="{9AD0BD7B-D96E-4D61-8BAE-45F32EF28DFF}"/>
              </a:ext>
            </a:extLst>
          </p:cNvPr>
          <p:cNvSpPr txBox="1">
            <a:spLocks noChangeArrowheads="1"/>
          </p:cNvSpPr>
          <p:nvPr/>
        </p:nvSpPr>
        <p:spPr bwMode="auto">
          <a:xfrm>
            <a:off x="1271989" y="1618300"/>
            <a:ext cx="6982336" cy="1323439"/>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lvl="0" fontAlgn="base">
              <a:spcBef>
                <a:spcPct val="0"/>
              </a:spcBef>
              <a:spcAft>
                <a:spcPct val="0"/>
              </a:spcAft>
              <a:buClrTx/>
              <a:defRPr/>
            </a:pPr>
            <a:endParaRPr lang="es-MX" sz="800" b="1" i="1" kern="1200" dirty="0">
              <a:solidFill>
                <a:sysClr val="windowText" lastClr="000000"/>
              </a:solidFill>
              <a:latin typeface="Calibri"/>
              <a:ea typeface="+mn-ea"/>
              <a:cs typeface="Arial" pitchFamily="34" charset="0"/>
            </a:endParaRPr>
          </a:p>
          <a:p>
            <a:pPr>
              <a:defRPr/>
            </a:pPr>
            <a:r>
              <a:rPr lang="en-US" sz="1600" b="1" dirty="0">
                <a:latin typeface="Calibri" panose="020F0502020204030204" pitchFamily="34" charset="0"/>
              </a:rPr>
              <a:t>CREATE [ OR REPLACE ] DIRECTORY </a:t>
            </a:r>
            <a:r>
              <a:rPr lang="en-US" sz="1600" b="1" i="1" dirty="0" err="1">
                <a:latin typeface="Calibri" panose="020F0502020204030204" pitchFamily="34" charset="0"/>
              </a:rPr>
              <a:t>nombre_directorio</a:t>
            </a:r>
            <a:endParaRPr lang="en-US" sz="1600" b="1" i="1" dirty="0">
              <a:latin typeface="Calibri" panose="020F0502020204030204" pitchFamily="34" charset="0"/>
            </a:endParaRPr>
          </a:p>
          <a:p>
            <a:pPr>
              <a:defRPr/>
            </a:pPr>
            <a:r>
              <a:rPr lang="en-US" sz="1600" b="1" dirty="0">
                <a:latin typeface="Calibri" panose="020F0502020204030204" pitchFamily="34" charset="0"/>
              </a:rPr>
              <a:t>  AS '</a:t>
            </a:r>
            <a:r>
              <a:rPr lang="en-US" sz="1600" b="1" i="1" dirty="0" err="1">
                <a:latin typeface="Calibri" panose="020F0502020204030204" pitchFamily="34" charset="0"/>
              </a:rPr>
              <a:t>ruta_física_de_los_archivos</a:t>
            </a:r>
            <a:r>
              <a:rPr lang="en-US" sz="1600" b="1" dirty="0">
                <a:latin typeface="Calibri" panose="020F0502020204030204" pitchFamily="34" charset="0"/>
              </a:rPr>
              <a:t>' ;</a:t>
            </a:r>
          </a:p>
          <a:p>
            <a:pPr>
              <a:defRPr/>
            </a:pPr>
            <a:endParaRPr lang="en-US" sz="1600" b="1" dirty="0">
              <a:latin typeface="Calibri" panose="020F0502020204030204" pitchFamily="34" charset="0"/>
            </a:endParaRPr>
          </a:p>
          <a:p>
            <a:pPr>
              <a:defRPr/>
            </a:pPr>
            <a:r>
              <a:rPr lang="en-US" sz="1600" b="1" dirty="0">
                <a:latin typeface="Calibri" panose="020F0502020204030204" pitchFamily="34" charset="0"/>
              </a:rPr>
              <a:t>GRANT READ ON DIRECTORY </a:t>
            </a:r>
            <a:r>
              <a:rPr lang="en-US" sz="1600" b="1" i="1" dirty="0" err="1">
                <a:latin typeface="Calibri" panose="020F0502020204030204" pitchFamily="34" charset="0"/>
              </a:rPr>
              <a:t>nombre_directorio</a:t>
            </a:r>
            <a:r>
              <a:rPr lang="en-US" sz="1600" b="1" dirty="0">
                <a:latin typeface="Calibri" panose="020F0502020204030204" pitchFamily="34" charset="0"/>
              </a:rPr>
              <a:t> TO </a:t>
            </a:r>
            <a:r>
              <a:rPr lang="en-US" sz="1600" b="1" i="1" dirty="0" err="1">
                <a:latin typeface="Calibri" panose="020F0502020204030204" pitchFamily="34" charset="0"/>
              </a:rPr>
              <a:t>usuario</a:t>
            </a:r>
            <a:r>
              <a:rPr lang="en-US" sz="1600" b="1" dirty="0">
                <a:latin typeface="Calibri" panose="020F0502020204030204" pitchFamily="34" charset="0"/>
              </a:rPr>
              <a:t>;</a:t>
            </a:r>
            <a:endParaRPr lang="en-US" sz="1600" b="1" i="1" dirty="0">
              <a:latin typeface="Calibri" panose="020F0502020204030204" pitchFamily="34" charset="0"/>
            </a:endParaRPr>
          </a:p>
          <a:p>
            <a:pPr>
              <a:defRPr/>
            </a:pPr>
            <a:endParaRPr kumimoji="0" lang="en-US" sz="800" b="1"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10" name="Text Box 5">
            <a:extLst>
              <a:ext uri="{FF2B5EF4-FFF2-40B4-BE49-F238E27FC236}">
                <a16:creationId xmlns:a16="http://schemas.microsoft.com/office/drawing/2014/main" id="{E6432F71-C48E-4A05-87C9-28A4BF0B7450}"/>
              </a:ext>
            </a:extLst>
          </p:cNvPr>
          <p:cNvSpPr txBox="1">
            <a:spLocks noChangeArrowheads="1"/>
          </p:cNvSpPr>
          <p:nvPr/>
        </p:nvSpPr>
        <p:spPr bwMode="auto">
          <a:xfrm>
            <a:off x="1276105" y="3463581"/>
            <a:ext cx="6982336" cy="830997"/>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lvl="0" fontAlgn="base">
              <a:spcBef>
                <a:spcPct val="0"/>
              </a:spcBef>
              <a:spcAft>
                <a:spcPct val="0"/>
              </a:spcAft>
              <a:buClrTx/>
              <a:defRPr/>
            </a:pPr>
            <a:endParaRPr lang="es-MX" sz="800" b="1" i="1" kern="1200" dirty="0">
              <a:solidFill>
                <a:sysClr val="windowText" lastClr="000000"/>
              </a:solidFill>
              <a:latin typeface="Calibri"/>
              <a:ea typeface="+mn-ea"/>
              <a:cs typeface="Arial" pitchFamily="34" charset="0"/>
            </a:endParaRPr>
          </a:p>
          <a:p>
            <a:pPr>
              <a:defRPr/>
            </a:pPr>
            <a:r>
              <a:rPr lang="en-US" sz="1600" b="1" dirty="0">
                <a:latin typeface="Calibri" panose="020F0502020204030204" pitchFamily="34" charset="0"/>
              </a:rPr>
              <a:t>CREATE DIRECTORY </a:t>
            </a:r>
            <a:r>
              <a:rPr lang="en-US" sz="1600" b="1" dirty="0">
                <a:solidFill>
                  <a:srgbClr val="0000DE"/>
                </a:solidFill>
                <a:latin typeface="Calibri" panose="020F0502020204030204" pitchFamily="34" charset="0"/>
              </a:rPr>
              <a:t>DIR_FOTOS_PACIENTES </a:t>
            </a:r>
            <a:r>
              <a:rPr lang="en-US" sz="1600" b="1" dirty="0">
                <a:latin typeface="Calibri" panose="020F0502020204030204" pitchFamily="34" charset="0"/>
              </a:rPr>
              <a:t>AS '</a:t>
            </a:r>
            <a:r>
              <a:rPr lang="en-US" sz="1600" b="1" dirty="0">
                <a:solidFill>
                  <a:srgbClr val="008000"/>
                </a:solidFill>
                <a:latin typeface="Calibri" panose="020F0502020204030204" pitchFamily="34" charset="0"/>
              </a:rPr>
              <a:t>C:\</a:t>
            </a:r>
            <a:r>
              <a:rPr lang="en-US" sz="1600" b="1" dirty="0" err="1">
                <a:solidFill>
                  <a:srgbClr val="008000"/>
                </a:solidFill>
                <a:latin typeface="Calibri" panose="020F0502020204030204" pitchFamily="34" charset="0"/>
              </a:rPr>
              <a:t>imagenes</a:t>
            </a:r>
            <a:r>
              <a:rPr lang="en-US" sz="1600" b="1" dirty="0">
                <a:solidFill>
                  <a:srgbClr val="008000"/>
                </a:solidFill>
                <a:latin typeface="Calibri" panose="020F0502020204030204" pitchFamily="34" charset="0"/>
              </a:rPr>
              <a:t>\</a:t>
            </a:r>
            <a:r>
              <a:rPr lang="en-US" sz="1600" b="1" dirty="0" err="1">
                <a:solidFill>
                  <a:srgbClr val="008000"/>
                </a:solidFill>
                <a:latin typeface="Calibri" panose="020F0502020204030204" pitchFamily="34" charset="0"/>
              </a:rPr>
              <a:t>fotos_pacientes</a:t>
            </a:r>
            <a:r>
              <a:rPr lang="en-US" sz="1600" b="1" dirty="0">
                <a:latin typeface="Calibri" panose="020F0502020204030204" pitchFamily="34" charset="0"/>
              </a:rPr>
              <a:t>';</a:t>
            </a:r>
          </a:p>
          <a:p>
            <a:pPr>
              <a:defRPr/>
            </a:pPr>
            <a:r>
              <a:rPr lang="en-US" sz="1600" b="1" dirty="0">
                <a:latin typeface="Calibri" panose="020F0502020204030204" pitchFamily="34" charset="0"/>
              </a:rPr>
              <a:t>GRANT READ ON DIRECTORY DIR_FOTOS_PACIENTES TO </a:t>
            </a:r>
            <a:r>
              <a:rPr lang="en-US" sz="1600" b="1" dirty="0" err="1">
                <a:latin typeface="Calibri" panose="020F0502020204030204" pitchFamily="34" charset="0"/>
              </a:rPr>
              <a:t>hr</a:t>
            </a:r>
            <a:r>
              <a:rPr lang="en-US" sz="1600" b="1" dirty="0">
                <a:latin typeface="Calibri" panose="020F0502020204030204" pitchFamily="34" charset="0"/>
              </a:rPr>
              <a:t>;</a:t>
            </a:r>
          </a:p>
          <a:p>
            <a:pPr>
              <a:defRPr/>
            </a:pPr>
            <a:endParaRPr lang="en-US" sz="800" dirty="0">
              <a:latin typeface="Calibri" panose="020F0502020204030204" pitchFamily="34" charset="0"/>
            </a:endParaRPr>
          </a:p>
        </p:txBody>
      </p:sp>
      <p:sp>
        <p:nvSpPr>
          <p:cNvPr id="11" name="CuadroTexto 10">
            <a:extLst>
              <a:ext uri="{FF2B5EF4-FFF2-40B4-BE49-F238E27FC236}">
                <a16:creationId xmlns:a16="http://schemas.microsoft.com/office/drawing/2014/main" id="{06A4750E-45BC-458B-B58D-9845F8094C5F}"/>
              </a:ext>
            </a:extLst>
          </p:cNvPr>
          <p:cNvSpPr txBox="1"/>
          <p:nvPr/>
        </p:nvSpPr>
        <p:spPr>
          <a:xfrm>
            <a:off x="852614" y="3632882"/>
            <a:ext cx="358346" cy="407988"/>
          </a:xfrm>
          <a:prstGeom prst="rect">
            <a:avLst/>
          </a:prstGeom>
          <a:noFill/>
          <a:ln>
            <a:noFill/>
          </a:ln>
        </p:spPr>
        <p:txBody>
          <a:bodyPr spcFirstLastPara="1" wrap="none" lIns="91425" tIns="45700" rIns="91425" bIns="45700" rtlCol="0" anchor="t" anchorCtr="0">
            <a:noAutofit/>
          </a:bodyPr>
          <a:lstStyle/>
          <a:p>
            <a:pPr algn="l"/>
            <a:r>
              <a:rPr lang="es-CL" sz="2800" b="1" dirty="0">
                <a:solidFill>
                  <a:srgbClr val="C00000"/>
                </a:solidFill>
                <a:latin typeface="Calibri" panose="020F0502020204030204" pitchFamily="34" charset="0"/>
                <a:cs typeface="Calibri" panose="020F0502020204030204" pitchFamily="34" charset="0"/>
              </a:rPr>
              <a:t>1</a:t>
            </a:r>
          </a:p>
        </p:txBody>
      </p:sp>
      <p:sp>
        <p:nvSpPr>
          <p:cNvPr id="12" name="Text Box 5">
            <a:extLst>
              <a:ext uri="{FF2B5EF4-FFF2-40B4-BE49-F238E27FC236}">
                <a16:creationId xmlns:a16="http://schemas.microsoft.com/office/drawing/2014/main" id="{A5BF88C6-19F0-4A0A-8ABA-AA039E2F4DA4}"/>
              </a:ext>
            </a:extLst>
          </p:cNvPr>
          <p:cNvSpPr txBox="1">
            <a:spLocks noChangeArrowheads="1"/>
          </p:cNvSpPr>
          <p:nvPr/>
        </p:nvSpPr>
        <p:spPr bwMode="auto">
          <a:xfrm>
            <a:off x="1292577" y="4962876"/>
            <a:ext cx="6982336" cy="1323439"/>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lvl="0" fontAlgn="base">
              <a:spcBef>
                <a:spcPct val="0"/>
              </a:spcBef>
              <a:spcAft>
                <a:spcPct val="0"/>
              </a:spcAft>
              <a:buClrTx/>
              <a:defRPr/>
            </a:pPr>
            <a:endParaRPr lang="es-MX" sz="800" b="1" i="1" kern="1200" dirty="0">
              <a:solidFill>
                <a:sysClr val="windowText" lastClr="000000"/>
              </a:solidFill>
              <a:latin typeface="Calibri"/>
              <a:ea typeface="+mn-ea"/>
              <a:cs typeface="Arial" pitchFamily="34" charset="0"/>
            </a:endParaRPr>
          </a:p>
          <a:p>
            <a:pPr>
              <a:defRPr/>
            </a:pPr>
            <a:r>
              <a:rPr lang="en-US" sz="1600" b="1" dirty="0">
                <a:latin typeface="Calibri" panose="020F0502020204030204" pitchFamily="34" charset="0"/>
              </a:rPr>
              <a:t>CREATE TABLE PACIENTE</a:t>
            </a:r>
          </a:p>
          <a:p>
            <a:pPr>
              <a:defRPr/>
            </a:pPr>
            <a:r>
              <a:rPr lang="en-US" sz="1600" b="1" dirty="0">
                <a:latin typeface="Calibri" panose="020F0502020204030204" pitchFamily="34" charset="0"/>
              </a:rPr>
              <a:t>(</a:t>
            </a:r>
            <a:r>
              <a:rPr lang="en-US" sz="1600" b="1" dirty="0" err="1">
                <a:latin typeface="Calibri" panose="020F0502020204030204" pitchFamily="34" charset="0"/>
              </a:rPr>
              <a:t>id_paciente</a:t>
            </a:r>
            <a:r>
              <a:rPr lang="en-US" sz="1600" b="1" dirty="0">
                <a:latin typeface="Calibri" panose="020F0502020204030204" pitchFamily="34" charset="0"/>
              </a:rPr>
              <a:t> NUMBER(10) NOT NULL CONSTRAINT PK_PACIENTE PRIMARY KEY,</a:t>
            </a:r>
          </a:p>
          <a:p>
            <a:pPr>
              <a:defRPr/>
            </a:pPr>
            <a:r>
              <a:rPr lang="en-US" sz="1600" b="1" dirty="0">
                <a:latin typeface="Calibri" panose="020F0502020204030204" pitchFamily="34" charset="0"/>
              </a:rPr>
              <a:t> </a:t>
            </a:r>
            <a:r>
              <a:rPr lang="en-US" sz="1600" b="1" dirty="0" err="1">
                <a:latin typeface="Calibri" panose="020F0502020204030204" pitchFamily="34" charset="0"/>
              </a:rPr>
              <a:t>nombre_peciente</a:t>
            </a:r>
            <a:r>
              <a:rPr lang="en-US" sz="1600" b="1" dirty="0">
                <a:latin typeface="Calibri" panose="020F0502020204030204" pitchFamily="34" charset="0"/>
              </a:rPr>
              <a:t> VARCHAR2(50) NOT NULL,</a:t>
            </a:r>
          </a:p>
          <a:p>
            <a:pPr>
              <a:defRPr/>
            </a:pPr>
            <a:r>
              <a:rPr lang="en-US" sz="1600" b="1" dirty="0">
                <a:latin typeface="Calibri" panose="020F0502020204030204" pitchFamily="34" charset="0"/>
              </a:rPr>
              <a:t> </a:t>
            </a:r>
            <a:r>
              <a:rPr lang="en-US" sz="1600" b="1" dirty="0" err="1">
                <a:latin typeface="Calibri" panose="020F0502020204030204" pitchFamily="34" charset="0"/>
              </a:rPr>
              <a:t>foto_paciente</a:t>
            </a:r>
            <a:r>
              <a:rPr lang="en-US" sz="1600" b="1" dirty="0">
                <a:latin typeface="Calibri" panose="020F0502020204030204" pitchFamily="34" charset="0"/>
              </a:rPr>
              <a:t> BLOB DEFAULT EMPTY_BLOB());</a:t>
            </a:r>
          </a:p>
          <a:p>
            <a:pPr>
              <a:defRPr/>
            </a:pPr>
            <a:endParaRPr lang="en-US" sz="800" dirty="0">
              <a:latin typeface="Calibri" panose="020F0502020204030204" pitchFamily="34" charset="0"/>
            </a:endParaRPr>
          </a:p>
        </p:txBody>
      </p:sp>
      <p:sp>
        <p:nvSpPr>
          <p:cNvPr id="14" name="CuadroTexto 13">
            <a:extLst>
              <a:ext uri="{FF2B5EF4-FFF2-40B4-BE49-F238E27FC236}">
                <a16:creationId xmlns:a16="http://schemas.microsoft.com/office/drawing/2014/main" id="{88FE724D-0B90-41B4-980E-4814FFC81E68}"/>
              </a:ext>
            </a:extLst>
          </p:cNvPr>
          <p:cNvSpPr txBox="1"/>
          <p:nvPr/>
        </p:nvSpPr>
        <p:spPr>
          <a:xfrm>
            <a:off x="869087" y="5354590"/>
            <a:ext cx="358346" cy="407988"/>
          </a:xfrm>
          <a:prstGeom prst="rect">
            <a:avLst/>
          </a:prstGeom>
          <a:noFill/>
          <a:ln>
            <a:noFill/>
          </a:ln>
        </p:spPr>
        <p:txBody>
          <a:bodyPr spcFirstLastPara="1" wrap="none" lIns="91425" tIns="45700" rIns="91425" bIns="45700" rtlCol="0" anchor="t" anchorCtr="0">
            <a:noAutofit/>
          </a:bodyPr>
          <a:lstStyle/>
          <a:p>
            <a:pPr algn="l"/>
            <a:r>
              <a:rPr lang="es-CL" sz="2800" b="1" dirty="0">
                <a:solidFill>
                  <a:srgbClr val="C00000"/>
                </a:solidFill>
                <a:latin typeface="Calibri" panose="020F0502020204030204" pitchFamily="34" charset="0"/>
                <a:cs typeface="Calibri" panose="020F0502020204030204" pitchFamily="34" charset="0"/>
              </a:rPr>
              <a:t>2</a:t>
            </a:r>
          </a:p>
        </p:txBody>
      </p:sp>
    </p:spTree>
    <p:extLst>
      <p:ext uri="{BB962C8B-B14F-4D97-AF65-F5344CB8AC3E}">
        <p14:creationId xmlns:p14="http://schemas.microsoft.com/office/powerpoint/2010/main" val="1983412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a 6">
            <a:extLst>
              <a:ext uri="{FF2B5EF4-FFF2-40B4-BE49-F238E27FC236}">
                <a16:creationId xmlns:a16="http://schemas.microsoft.com/office/drawing/2014/main" id="{FB9E9EC4-1442-454F-96A7-8DBD75B3E084}"/>
              </a:ext>
            </a:extLst>
          </p:cNvPr>
          <p:cNvGraphicFramePr>
            <a:graphicFrameLocks noGrp="1"/>
          </p:cNvGraphicFramePr>
          <p:nvPr>
            <p:extLst>
              <p:ext uri="{D42A27DB-BD31-4B8C-83A1-F6EECF244321}">
                <p14:modId xmlns:p14="http://schemas.microsoft.com/office/powerpoint/2010/main" val="884241681"/>
              </p:ext>
            </p:extLst>
          </p:nvPr>
        </p:nvGraphicFramePr>
        <p:xfrm>
          <a:off x="428622" y="1668467"/>
          <a:ext cx="8315325" cy="3390450"/>
        </p:xfrm>
        <a:graphic>
          <a:graphicData uri="http://schemas.openxmlformats.org/drawingml/2006/table">
            <a:tbl>
              <a:tblPr firstRow="1" bandRow="1">
                <a:tableStyleId>{073A0DAA-6AF3-43AB-8588-CEC1D06C72B9}</a:tableStyleId>
              </a:tblPr>
              <a:tblGrid>
                <a:gridCol w="1477670">
                  <a:extLst>
                    <a:ext uri="{9D8B030D-6E8A-4147-A177-3AD203B41FA5}">
                      <a16:colId xmlns:a16="http://schemas.microsoft.com/office/drawing/2014/main" val="447460705"/>
                    </a:ext>
                  </a:extLst>
                </a:gridCol>
                <a:gridCol w="2908593">
                  <a:extLst>
                    <a:ext uri="{9D8B030D-6E8A-4147-A177-3AD203B41FA5}">
                      <a16:colId xmlns:a16="http://schemas.microsoft.com/office/drawing/2014/main" val="745656918"/>
                    </a:ext>
                  </a:extLst>
                </a:gridCol>
                <a:gridCol w="3929062">
                  <a:extLst>
                    <a:ext uri="{9D8B030D-6E8A-4147-A177-3AD203B41FA5}">
                      <a16:colId xmlns:a16="http://schemas.microsoft.com/office/drawing/2014/main" val="4006272735"/>
                    </a:ext>
                  </a:extLst>
                </a:gridCol>
              </a:tblGrid>
              <a:tr h="1205362">
                <a:tc>
                  <a:txBody>
                    <a:bodyPr/>
                    <a:lstStyle/>
                    <a:p>
                      <a:pPr algn="ctr"/>
                      <a:r>
                        <a:rPr kumimoji="0" lang="es-ES_tradn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Experiencia</a:t>
                      </a:r>
                      <a:endParaRPr lang="es-CL" dirty="0"/>
                    </a:p>
                  </a:txBody>
                  <a:tcPr anchor="ctr"/>
                </a:tc>
                <a:tc>
                  <a:txBody>
                    <a:bodyPr/>
                    <a:lstStyle/>
                    <a:p>
                      <a:pPr algn="ctr"/>
                      <a:r>
                        <a:rPr kumimoji="0" lang="es-ES_tradn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Nombre</a:t>
                      </a:r>
                      <a:endParaRPr lang="es-CL"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CL" sz="1800" b="1" i="0" u="none" strike="noStrike" kern="0" cap="none" spc="0" normalizeH="0" baseline="0" noProof="0" dirty="0">
                          <a:ln>
                            <a:noFill/>
                          </a:ln>
                          <a:solidFill>
                            <a:srgbClr val="FFFFFF"/>
                          </a:solidFill>
                          <a:effectLst/>
                          <a:uLnTx/>
                          <a:uFillTx/>
                          <a:latin typeface="Calibri" panose="020F0502020204030204" pitchFamily="34" charset="0"/>
                          <a:ea typeface="Roboto" panose="02000000000000000000" pitchFamily="2" charset="0"/>
                          <a:cs typeface="Calibri" panose="020F0502020204030204" pitchFamily="34" charset="0"/>
                          <a:sym typeface="Arial"/>
                        </a:rPr>
                        <a:t>Unidad de Competencia Especialidad – Nivel de la Competencia de Empleabilidad</a:t>
                      </a:r>
                      <a:endParaRPr lang="es-CL" dirty="0"/>
                    </a:p>
                  </a:txBody>
                  <a:tcPr anchor="ctr"/>
                </a:tc>
                <a:extLst>
                  <a:ext uri="{0D108BD9-81ED-4DB2-BD59-A6C34878D82A}">
                    <a16:rowId xmlns:a16="http://schemas.microsoft.com/office/drawing/2014/main" val="1379131601"/>
                  </a:ext>
                </a:extLst>
              </a:tr>
              <a:tr h="722048">
                <a:tc row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_tradnl" sz="1800" b="0" i="0" u="none" strike="noStrike" kern="0" cap="none" spc="0" normalizeH="0" baseline="0" noProof="0" dirty="0">
                          <a:ln>
                            <a:noFill/>
                          </a:ln>
                          <a:solidFill>
                            <a:srgbClr val="172740"/>
                          </a:solidFill>
                          <a:effectLst/>
                          <a:uLnTx/>
                          <a:uFillTx/>
                          <a:latin typeface="Calibri" panose="020F0502020204030204" pitchFamily="34" charset="0"/>
                          <a:ea typeface="Roboto" panose="02000000000000000000" pitchFamily="2" charset="0"/>
                          <a:cs typeface="Calibri" panose="020F0502020204030204" pitchFamily="34" charset="0"/>
                          <a:sym typeface="Arial"/>
                        </a:rPr>
                        <a:t>Nº 2</a:t>
                      </a:r>
                    </a:p>
                    <a:p>
                      <a:endParaRPr lang="es-CL" dirty="0"/>
                    </a:p>
                  </a:txBody>
                  <a:tcPr anchor="ctr"/>
                </a:tc>
                <a:tc row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800" b="0" i="0" u="none" strike="noStrike" kern="0" cap="none" spc="0" normalizeH="0" baseline="0" noProof="0" dirty="0">
                          <a:ln>
                            <a:noFill/>
                          </a:ln>
                          <a:solidFill>
                            <a:srgbClr val="172740"/>
                          </a:solidFill>
                          <a:effectLst/>
                          <a:uLnTx/>
                          <a:uFillTx/>
                          <a:latin typeface="Calibri" panose="020F0502020204030204" pitchFamily="34" charset="0"/>
                          <a:ea typeface="Roboto" panose="02000000000000000000" pitchFamily="2" charset="0"/>
                          <a:cs typeface="Calibri" panose="020F0502020204030204" pitchFamily="34" charset="0"/>
                          <a:sym typeface="Arial"/>
                        </a:rPr>
                        <a:t>Construyendo Bloques Anónimos PL/SQL Complejos</a:t>
                      </a:r>
                      <a:endParaRPr lang="es-CL" dirty="0"/>
                    </a:p>
                  </a:txBody>
                  <a:tcPr anchor="ct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800" b="0" i="0" u="none" strike="noStrike" kern="0" cap="none" spc="0" normalizeH="0" baseline="0" noProof="0" dirty="0">
                          <a:ln>
                            <a:noFill/>
                          </a:ln>
                          <a:solidFill>
                            <a:srgbClr val="172740"/>
                          </a:solidFill>
                          <a:effectLst/>
                          <a:uLnTx/>
                          <a:uFillTx/>
                          <a:latin typeface="Calibri" panose="020F0502020204030204" pitchFamily="34" charset="0"/>
                          <a:ea typeface="+mn-ea"/>
                          <a:cs typeface="Calibri" panose="020F0502020204030204" pitchFamily="34" charset="0"/>
                          <a:sym typeface="Arial"/>
                        </a:rPr>
                        <a:t>Desarrolla operaciones sobre la base de datos para efectuar procesamiento de datos utilizando el lenguaje asociado de acuerdo a los requerimientos de información.</a:t>
                      </a:r>
                      <a:endParaRPr lang="es-CL" dirty="0"/>
                    </a:p>
                  </a:txBody>
                  <a:tcPr anchor="ctr"/>
                </a:tc>
                <a:extLst>
                  <a:ext uri="{0D108BD9-81ED-4DB2-BD59-A6C34878D82A}">
                    <a16:rowId xmlns:a16="http://schemas.microsoft.com/office/drawing/2014/main" val="3941631869"/>
                  </a:ext>
                </a:extLst>
              </a:tr>
              <a:tr h="722048">
                <a:tc vMerge="1">
                  <a:txBody>
                    <a:bodyPr/>
                    <a:lstStyle/>
                    <a:p>
                      <a:endParaRPr lang="es-CL" dirty="0"/>
                    </a:p>
                  </a:txBody>
                  <a:tcPr anchor="ctr"/>
                </a:tc>
                <a:tc vMerge="1">
                  <a:txBody>
                    <a:bodyPr/>
                    <a:lstStyle/>
                    <a:p>
                      <a:endParaRPr lang="es-CL" dirty="0"/>
                    </a:p>
                  </a:txBody>
                  <a:tcPr anchor="ct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s-MX" sz="1800" dirty="0">
                          <a:effectLst/>
                          <a:latin typeface="Calibri" panose="020F0502020204030204" pitchFamily="34" charset="0"/>
                          <a:ea typeface="Calibri" panose="020F0502020204030204" pitchFamily="34" charset="0"/>
                        </a:rPr>
                        <a:t>Resolución de Problemas (N1)</a:t>
                      </a:r>
                      <a:endParaRPr lang="es-CL" sz="1800" dirty="0"/>
                    </a:p>
                  </a:txBody>
                  <a:tcPr anchor="ctr"/>
                </a:tc>
                <a:extLst>
                  <a:ext uri="{0D108BD9-81ED-4DB2-BD59-A6C34878D82A}">
                    <a16:rowId xmlns:a16="http://schemas.microsoft.com/office/drawing/2014/main" val="2871679439"/>
                  </a:ext>
                </a:extLst>
              </a:tr>
            </a:tbl>
          </a:graphicData>
        </a:graphic>
      </p:graphicFrame>
      <p:sp>
        <p:nvSpPr>
          <p:cNvPr id="11" name="Título 1">
            <a:extLst>
              <a:ext uri="{FF2B5EF4-FFF2-40B4-BE49-F238E27FC236}">
                <a16:creationId xmlns:a16="http://schemas.microsoft.com/office/drawing/2014/main" id="{7573328E-BCD9-4056-AEDD-0C97FCE1A1DC}"/>
              </a:ext>
            </a:extLst>
          </p:cNvPr>
          <p:cNvSpPr>
            <a:spLocks noGrp="1"/>
          </p:cNvSpPr>
          <p:nvPr>
            <p:ph type="title"/>
          </p:nvPr>
        </p:nvSpPr>
        <p:spPr>
          <a:xfrm>
            <a:off x="1606532" y="212725"/>
            <a:ext cx="4594244" cy="813000"/>
          </a:xfrm>
        </p:spPr>
        <p:txBody>
          <a:bodyPr/>
          <a:lstStyle/>
          <a:p>
            <a:r>
              <a:rPr lang="es-ES_tradnl" b="1" dirty="0"/>
              <a:t>Experiencia de Aprendizaje</a:t>
            </a:r>
            <a:br>
              <a:rPr lang="es-ES_tradnl" b="1" dirty="0"/>
            </a:br>
            <a:r>
              <a:rPr lang="es-ES_tradnl" b="1" dirty="0"/>
              <a:t>y Competencia Asociada</a:t>
            </a:r>
          </a:p>
        </p:txBody>
      </p:sp>
    </p:spTree>
    <p:extLst>
      <p:ext uri="{BB962C8B-B14F-4D97-AF65-F5344CB8AC3E}">
        <p14:creationId xmlns:p14="http://schemas.microsoft.com/office/powerpoint/2010/main" val="1643370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08609" y="212725"/>
            <a:ext cx="4396775" cy="813000"/>
          </a:xfrm>
        </p:spPr>
        <p:txBody>
          <a:bodyPr/>
          <a:lstStyle/>
          <a:p>
            <a:pPr defTabSz="457200" fontAlgn="base">
              <a:lnSpc>
                <a:spcPct val="80000"/>
              </a:lnSpc>
              <a:spcBef>
                <a:spcPct val="20000"/>
              </a:spcBef>
              <a:spcAft>
                <a:spcPct val="0"/>
              </a:spcAft>
              <a:buClrTx/>
            </a:pPr>
            <a:r>
              <a:rPr lang="es-CL" sz="2800" b="1" dirty="0">
                <a:ea typeface="Arial Unicode MS"/>
                <a:cs typeface="Times New Roman" pitchFamily="18" charset="0"/>
              </a:rPr>
              <a:t>Uso de Tipos de Datos BLOB</a:t>
            </a:r>
          </a:p>
        </p:txBody>
      </p:sp>
      <p:sp>
        <p:nvSpPr>
          <p:cNvPr id="8" name="Rectangle 3">
            <a:extLst>
              <a:ext uri="{FF2B5EF4-FFF2-40B4-BE49-F238E27FC236}">
                <a16:creationId xmlns:a16="http://schemas.microsoft.com/office/drawing/2014/main" id="{9182E959-2D99-4821-949B-B97447859B1E}"/>
              </a:ext>
            </a:extLst>
          </p:cNvPr>
          <p:cNvSpPr txBox="1">
            <a:spLocks noChangeArrowheads="1"/>
          </p:cNvSpPr>
          <p:nvPr/>
        </p:nvSpPr>
        <p:spPr bwMode="auto">
          <a:xfrm>
            <a:off x="611188" y="1080274"/>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 como usuario HR:</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13" name="Text Box 5">
            <a:extLst>
              <a:ext uri="{FF2B5EF4-FFF2-40B4-BE49-F238E27FC236}">
                <a16:creationId xmlns:a16="http://schemas.microsoft.com/office/drawing/2014/main" id="{237D8FC8-7C64-44E7-8646-49953BE8F8B5}"/>
              </a:ext>
            </a:extLst>
          </p:cNvPr>
          <p:cNvSpPr txBox="1">
            <a:spLocks noChangeArrowheads="1"/>
          </p:cNvSpPr>
          <p:nvPr/>
        </p:nvSpPr>
        <p:spPr bwMode="auto">
          <a:xfrm>
            <a:off x="600591" y="1367041"/>
            <a:ext cx="8135632" cy="5416868"/>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lvl="0" fontAlgn="base">
              <a:spcBef>
                <a:spcPct val="0"/>
              </a:spcBef>
              <a:spcAft>
                <a:spcPct val="0"/>
              </a:spcAft>
              <a:buClrTx/>
              <a:defRPr/>
            </a:pPr>
            <a:endParaRPr lang="es-MX" sz="800" b="1" i="1" kern="1200" dirty="0">
              <a:solidFill>
                <a:sysClr val="windowText" lastClr="000000"/>
              </a:solidFill>
              <a:latin typeface="Calibri"/>
              <a:ea typeface="+mn-ea"/>
              <a:cs typeface="Arial" pitchFamily="34" charset="0"/>
            </a:endParaRPr>
          </a:p>
          <a:p>
            <a:pPr>
              <a:defRPr/>
            </a:pPr>
            <a:r>
              <a:rPr lang="en-US" b="1" dirty="0">
                <a:latin typeface="Calibri" panose="020F0502020204030204" pitchFamily="34" charset="0"/>
              </a:rPr>
              <a:t>DECLARE</a:t>
            </a:r>
          </a:p>
          <a:p>
            <a:pPr>
              <a:defRPr/>
            </a:pPr>
            <a:r>
              <a:rPr lang="en-US" b="1" dirty="0" err="1">
                <a:latin typeface="Calibri" panose="020F0502020204030204" pitchFamily="34" charset="0"/>
              </a:rPr>
              <a:t>v_blob</a:t>
            </a:r>
            <a:r>
              <a:rPr lang="en-US" b="1" dirty="0">
                <a:latin typeface="Calibri" panose="020F0502020204030204" pitchFamily="34" charset="0"/>
              </a:rPr>
              <a:t> BLOB; -- </a:t>
            </a:r>
            <a:r>
              <a:rPr lang="en-US" b="1" dirty="0" err="1">
                <a:latin typeface="Calibri" panose="020F0502020204030204" pitchFamily="34" charset="0"/>
              </a:rPr>
              <a:t>almacena</a:t>
            </a:r>
            <a:r>
              <a:rPr lang="en-US" b="1" dirty="0">
                <a:latin typeface="Calibri" panose="020F0502020204030204" pitchFamily="34" charset="0"/>
              </a:rPr>
              <a:t> el valor de la </a:t>
            </a:r>
            <a:r>
              <a:rPr lang="en-US" b="1" dirty="0" err="1">
                <a:latin typeface="Calibri" panose="020F0502020204030204" pitchFamily="34" charset="0"/>
              </a:rPr>
              <a:t>columna</a:t>
            </a:r>
            <a:r>
              <a:rPr lang="en-US" b="1" dirty="0">
                <a:latin typeface="Calibri" panose="020F0502020204030204" pitchFamily="34" charset="0"/>
              </a:rPr>
              <a:t> BLOB de la </a:t>
            </a:r>
            <a:r>
              <a:rPr lang="en-US" b="1" dirty="0" err="1">
                <a:latin typeface="Calibri" panose="020F0502020204030204" pitchFamily="34" charset="0"/>
              </a:rPr>
              <a:t>tabla</a:t>
            </a:r>
            <a:endParaRPr lang="en-US" b="1" dirty="0">
              <a:latin typeface="Calibri" panose="020F0502020204030204" pitchFamily="34" charset="0"/>
            </a:endParaRPr>
          </a:p>
          <a:p>
            <a:pPr>
              <a:defRPr/>
            </a:pPr>
            <a:r>
              <a:rPr lang="en-US" b="1" dirty="0" err="1">
                <a:latin typeface="Calibri" panose="020F0502020204030204" pitchFamily="34" charset="0"/>
              </a:rPr>
              <a:t>v_bfile</a:t>
            </a:r>
            <a:r>
              <a:rPr lang="en-US" b="1" dirty="0">
                <a:latin typeface="Calibri" panose="020F0502020204030204" pitchFamily="34" charset="0"/>
              </a:rPr>
              <a:t> BFILE; -- </a:t>
            </a:r>
            <a:r>
              <a:rPr lang="en-US" b="1" dirty="0" err="1">
                <a:latin typeface="Calibri" panose="020F0502020204030204" pitchFamily="34" charset="0"/>
              </a:rPr>
              <a:t>almacenar</a:t>
            </a:r>
            <a:r>
              <a:rPr lang="en-US" b="1" dirty="0">
                <a:latin typeface="Calibri" panose="020F0502020204030204" pitchFamily="34" charset="0"/>
              </a:rPr>
              <a:t> el </a:t>
            </a:r>
            <a:r>
              <a:rPr lang="en-US" b="1" dirty="0" err="1">
                <a:latin typeface="Calibri" panose="020F0502020204030204" pitchFamily="34" charset="0"/>
              </a:rPr>
              <a:t>archivo</a:t>
            </a:r>
            <a:r>
              <a:rPr lang="en-US" b="1" dirty="0">
                <a:latin typeface="Calibri" panose="020F0502020204030204" pitchFamily="34" charset="0"/>
              </a:rPr>
              <a:t> </a:t>
            </a:r>
            <a:r>
              <a:rPr lang="en-US" b="1" dirty="0" err="1">
                <a:latin typeface="Calibri" panose="020F0502020204030204" pitchFamily="34" charset="0"/>
              </a:rPr>
              <a:t>binario</a:t>
            </a:r>
            <a:r>
              <a:rPr lang="en-US" b="1" dirty="0">
                <a:latin typeface="Calibri" panose="020F0502020204030204" pitchFamily="34" charset="0"/>
              </a:rPr>
              <a:t> que se </a:t>
            </a:r>
            <a:r>
              <a:rPr lang="en-US" b="1" dirty="0" err="1">
                <a:latin typeface="Calibri" panose="020F0502020204030204" pitchFamily="34" charset="0"/>
              </a:rPr>
              <a:t>desea</a:t>
            </a:r>
            <a:r>
              <a:rPr lang="en-US" b="1" dirty="0">
                <a:latin typeface="Calibri" panose="020F0502020204030204" pitchFamily="34" charset="0"/>
              </a:rPr>
              <a:t> </a:t>
            </a:r>
            <a:r>
              <a:rPr lang="en-US" b="1" dirty="0" err="1">
                <a:latin typeface="Calibri" panose="020F0502020204030204" pitchFamily="34" charset="0"/>
              </a:rPr>
              <a:t>cargar</a:t>
            </a:r>
            <a:r>
              <a:rPr lang="en-US" b="1" dirty="0">
                <a:latin typeface="Calibri" panose="020F0502020204030204" pitchFamily="34" charset="0"/>
              </a:rPr>
              <a:t> </a:t>
            </a:r>
            <a:r>
              <a:rPr lang="en-US" b="1" dirty="0" err="1">
                <a:latin typeface="Calibri" panose="020F0502020204030204" pitchFamily="34" charset="0"/>
              </a:rPr>
              <a:t>en</a:t>
            </a:r>
            <a:r>
              <a:rPr lang="en-US" b="1" dirty="0">
                <a:latin typeface="Calibri" panose="020F0502020204030204" pitchFamily="34" charset="0"/>
              </a:rPr>
              <a:t> la BD</a:t>
            </a:r>
          </a:p>
          <a:p>
            <a:pPr>
              <a:defRPr/>
            </a:pPr>
            <a:r>
              <a:rPr lang="en-US" b="1" dirty="0">
                <a:latin typeface="Calibri" panose="020F0502020204030204" pitchFamily="34" charset="0"/>
              </a:rPr>
              <a:t>BEGIN</a:t>
            </a:r>
          </a:p>
          <a:p>
            <a:pPr>
              <a:defRPr/>
            </a:pPr>
            <a:r>
              <a:rPr lang="en-US" b="1" dirty="0">
                <a:latin typeface="Calibri" panose="020F0502020204030204" pitchFamily="34" charset="0"/>
              </a:rPr>
              <a:t>  -- Se </a:t>
            </a:r>
            <a:r>
              <a:rPr lang="en-US" b="1" dirty="0" err="1">
                <a:latin typeface="Calibri" panose="020F0502020204030204" pitchFamily="34" charset="0"/>
              </a:rPr>
              <a:t>inserta</a:t>
            </a:r>
            <a:r>
              <a:rPr lang="en-US" b="1" dirty="0">
                <a:latin typeface="Calibri" panose="020F0502020204030204" pitchFamily="34" charset="0"/>
              </a:rPr>
              <a:t> una fila a la </a:t>
            </a:r>
            <a:r>
              <a:rPr lang="en-US" b="1" dirty="0" err="1">
                <a:latin typeface="Calibri" panose="020F0502020204030204" pitchFamily="34" charset="0"/>
              </a:rPr>
              <a:t>tabla</a:t>
            </a:r>
            <a:r>
              <a:rPr lang="en-US" b="1" dirty="0">
                <a:latin typeface="Calibri" panose="020F0502020204030204" pitchFamily="34" charset="0"/>
              </a:rPr>
              <a:t> y </a:t>
            </a:r>
            <a:r>
              <a:rPr lang="en-US" b="1" dirty="0" err="1">
                <a:latin typeface="Calibri" panose="020F0502020204030204" pitchFamily="34" charset="0"/>
              </a:rPr>
              <a:t>en</a:t>
            </a:r>
            <a:r>
              <a:rPr lang="en-US" b="1" dirty="0">
                <a:latin typeface="Calibri" panose="020F0502020204030204" pitchFamily="34" charset="0"/>
              </a:rPr>
              <a:t> la </a:t>
            </a:r>
            <a:r>
              <a:rPr lang="en-US" b="1" dirty="0" err="1">
                <a:latin typeface="Calibri" panose="020F0502020204030204" pitchFamily="34" charset="0"/>
              </a:rPr>
              <a:t>columna</a:t>
            </a:r>
            <a:r>
              <a:rPr lang="en-US" b="1" dirty="0">
                <a:latin typeface="Calibri" panose="020F0502020204030204" pitchFamily="34" charset="0"/>
              </a:rPr>
              <a:t> </a:t>
            </a:r>
            <a:r>
              <a:rPr lang="en-US" b="1" dirty="0" err="1">
                <a:latin typeface="Calibri" panose="020F0502020204030204" pitchFamily="34" charset="0"/>
              </a:rPr>
              <a:t>foto_paciente</a:t>
            </a:r>
            <a:r>
              <a:rPr lang="en-US" b="1" dirty="0">
                <a:latin typeface="Calibri" panose="020F0502020204030204" pitchFamily="34" charset="0"/>
              </a:rPr>
              <a:t> el valor </a:t>
            </a:r>
            <a:r>
              <a:rPr lang="en-US" b="1" dirty="0" err="1">
                <a:latin typeface="Calibri" panose="020F0502020204030204" pitchFamily="34" charset="0"/>
              </a:rPr>
              <a:t>será</a:t>
            </a:r>
            <a:r>
              <a:rPr lang="en-US" b="1" dirty="0">
                <a:latin typeface="Calibri" panose="020F0502020204030204" pitchFamily="34" charset="0"/>
              </a:rPr>
              <a:t> VACIO</a:t>
            </a:r>
          </a:p>
          <a:p>
            <a:pPr>
              <a:defRPr/>
            </a:pPr>
            <a:r>
              <a:rPr lang="en-US" b="1" dirty="0">
                <a:latin typeface="Calibri" panose="020F0502020204030204" pitchFamily="34" charset="0"/>
              </a:rPr>
              <a:t>  INSERT INTO PACIENTE(</a:t>
            </a:r>
            <a:r>
              <a:rPr lang="en-US" b="1" dirty="0" err="1">
                <a:latin typeface="Calibri" panose="020F0502020204030204" pitchFamily="34" charset="0"/>
              </a:rPr>
              <a:t>id_paciente,nombre_paciente,foto_paciente</a:t>
            </a:r>
            <a:r>
              <a:rPr lang="en-US" b="1" dirty="0">
                <a:latin typeface="Calibri" panose="020F0502020204030204" pitchFamily="34" charset="0"/>
              </a:rPr>
              <a:t>)</a:t>
            </a:r>
          </a:p>
          <a:p>
            <a:pPr>
              <a:defRPr/>
            </a:pPr>
            <a:r>
              <a:rPr lang="en-US" b="1" dirty="0">
                <a:latin typeface="Calibri" panose="020F0502020204030204" pitchFamily="34" charset="0"/>
              </a:rPr>
              <a:t>         VALUES(10,'Juan Antonio Pérez </a:t>
            </a:r>
            <a:r>
              <a:rPr lang="en-US" b="1" dirty="0" err="1">
                <a:latin typeface="Calibri" panose="020F0502020204030204" pitchFamily="34" charset="0"/>
              </a:rPr>
              <a:t>Soto',EMPTY_BLOB</a:t>
            </a:r>
            <a:r>
              <a:rPr lang="en-US" b="1" dirty="0">
                <a:latin typeface="Calibri" panose="020F0502020204030204" pitchFamily="34" charset="0"/>
              </a:rPr>
              <a:t>())</a:t>
            </a:r>
          </a:p>
          <a:p>
            <a:pPr>
              <a:defRPr/>
            </a:pPr>
            <a:r>
              <a:rPr lang="en-US" b="1" dirty="0">
                <a:latin typeface="Calibri" panose="020F0502020204030204" pitchFamily="34" charset="0"/>
              </a:rPr>
              <a:t>  RETURNING </a:t>
            </a:r>
            <a:r>
              <a:rPr lang="en-US" b="1" dirty="0" err="1">
                <a:latin typeface="Calibri" panose="020F0502020204030204" pitchFamily="34" charset="0"/>
              </a:rPr>
              <a:t>foto_paciente</a:t>
            </a:r>
            <a:r>
              <a:rPr lang="en-US" b="1" dirty="0">
                <a:latin typeface="Calibri" panose="020F0502020204030204" pitchFamily="34" charset="0"/>
              </a:rPr>
              <a:t> INTO </a:t>
            </a:r>
            <a:r>
              <a:rPr lang="en-US" b="1" dirty="0" err="1">
                <a:latin typeface="Calibri" panose="020F0502020204030204" pitchFamily="34" charset="0"/>
              </a:rPr>
              <a:t>v_blob</a:t>
            </a:r>
            <a:r>
              <a:rPr lang="en-US" b="1" dirty="0">
                <a:latin typeface="Calibri" panose="020F0502020204030204" pitchFamily="34" charset="0"/>
              </a:rPr>
              <a:t>;</a:t>
            </a:r>
          </a:p>
          <a:p>
            <a:pPr>
              <a:defRPr/>
            </a:pPr>
            <a:r>
              <a:rPr lang="en-US" b="1" dirty="0">
                <a:latin typeface="Calibri" panose="020F0502020204030204" pitchFamily="34" charset="0"/>
              </a:rPr>
              <a:t>  --  A la variable </a:t>
            </a:r>
            <a:r>
              <a:rPr lang="en-US" b="1" dirty="0" err="1">
                <a:latin typeface="Calibri" panose="020F0502020204030204" pitchFamily="34" charset="0"/>
              </a:rPr>
              <a:t>v_bfile</a:t>
            </a:r>
            <a:r>
              <a:rPr lang="en-US" b="1" dirty="0">
                <a:latin typeface="Calibri" panose="020F0502020204030204" pitchFamily="34" charset="0"/>
              </a:rPr>
              <a:t> se le </a:t>
            </a:r>
            <a:r>
              <a:rPr lang="en-US" b="1" dirty="0" err="1">
                <a:latin typeface="Calibri" panose="020F0502020204030204" pitchFamily="34" charset="0"/>
              </a:rPr>
              <a:t>asigna</a:t>
            </a:r>
            <a:r>
              <a:rPr lang="en-US" b="1" dirty="0">
                <a:latin typeface="Calibri" panose="020F0502020204030204" pitchFamily="34" charset="0"/>
              </a:rPr>
              <a:t> la </a:t>
            </a:r>
            <a:r>
              <a:rPr lang="en-US" b="1" dirty="0" err="1">
                <a:latin typeface="Calibri" panose="020F0502020204030204" pitchFamily="34" charset="0"/>
              </a:rPr>
              <a:t>ruta</a:t>
            </a:r>
            <a:r>
              <a:rPr lang="en-US" b="1" dirty="0">
                <a:latin typeface="Calibri" panose="020F0502020204030204" pitchFamily="34" charset="0"/>
              </a:rPr>
              <a:t> y </a:t>
            </a:r>
            <a:r>
              <a:rPr lang="en-US" b="1" dirty="0" err="1">
                <a:latin typeface="Calibri" panose="020F0502020204030204" pitchFamily="34" charset="0"/>
              </a:rPr>
              <a:t>nombre</a:t>
            </a:r>
            <a:r>
              <a:rPr lang="en-US" b="1" dirty="0">
                <a:latin typeface="Calibri" panose="020F0502020204030204" pitchFamily="34" charset="0"/>
              </a:rPr>
              <a:t> del archive jpg que se </a:t>
            </a:r>
            <a:r>
              <a:rPr lang="en-US" b="1" dirty="0" err="1">
                <a:latin typeface="Calibri" panose="020F0502020204030204" pitchFamily="34" charset="0"/>
              </a:rPr>
              <a:t>desea</a:t>
            </a:r>
            <a:r>
              <a:rPr lang="en-US" b="1" dirty="0">
                <a:latin typeface="Calibri" panose="020F0502020204030204" pitchFamily="34" charset="0"/>
              </a:rPr>
              <a:t> </a:t>
            </a:r>
            <a:r>
              <a:rPr lang="en-US" b="1" dirty="0" err="1">
                <a:latin typeface="Calibri" panose="020F0502020204030204" pitchFamily="34" charset="0"/>
              </a:rPr>
              <a:t>cargar</a:t>
            </a:r>
            <a:endParaRPr lang="en-US" b="1" dirty="0">
              <a:latin typeface="Calibri" panose="020F0502020204030204" pitchFamily="34" charset="0"/>
            </a:endParaRPr>
          </a:p>
          <a:p>
            <a:pPr>
              <a:defRPr/>
            </a:pPr>
            <a:r>
              <a:rPr lang="en-US" b="1" dirty="0">
                <a:latin typeface="Calibri" panose="020F0502020204030204" pitchFamily="34" charset="0"/>
              </a:rPr>
              <a:t>  </a:t>
            </a:r>
            <a:r>
              <a:rPr lang="en-US" b="1" dirty="0" err="1">
                <a:latin typeface="Calibri" panose="020F0502020204030204" pitchFamily="34" charset="0"/>
              </a:rPr>
              <a:t>v_bfile</a:t>
            </a:r>
            <a:r>
              <a:rPr lang="en-US" b="1" dirty="0">
                <a:latin typeface="Calibri" panose="020F0502020204030204" pitchFamily="34" charset="0"/>
              </a:rPr>
              <a:t>:=BFILENAME('DIR_FOTOS_PACIENTES','10.jpg');</a:t>
            </a:r>
          </a:p>
          <a:p>
            <a:pPr>
              <a:defRPr/>
            </a:pPr>
            <a:r>
              <a:rPr lang="en-US" b="1" dirty="0">
                <a:latin typeface="Calibri" panose="020F0502020204030204" pitchFamily="34" charset="0"/>
              </a:rPr>
              <a:t>  -- Se </a:t>
            </a:r>
            <a:r>
              <a:rPr lang="en-US" b="1" dirty="0" err="1">
                <a:latin typeface="Calibri" panose="020F0502020204030204" pitchFamily="34" charset="0"/>
              </a:rPr>
              <a:t>abre</a:t>
            </a:r>
            <a:r>
              <a:rPr lang="en-US" b="1" dirty="0">
                <a:latin typeface="Calibri" panose="020F0502020204030204" pitchFamily="34" charset="0"/>
              </a:rPr>
              <a:t> el </a:t>
            </a:r>
            <a:r>
              <a:rPr lang="en-US" b="1" dirty="0" err="1">
                <a:latin typeface="Calibri" panose="020F0502020204030204" pitchFamily="34" charset="0"/>
              </a:rPr>
              <a:t>archivo</a:t>
            </a:r>
            <a:r>
              <a:rPr lang="en-US" b="1" dirty="0">
                <a:latin typeface="Calibri" panose="020F0502020204030204" pitchFamily="34" charset="0"/>
              </a:rPr>
              <a:t> jpg de modo </a:t>
            </a:r>
            <a:r>
              <a:rPr lang="en-US" b="1" dirty="0" err="1">
                <a:latin typeface="Calibri" panose="020F0502020204030204" pitchFamily="34" charset="0"/>
              </a:rPr>
              <a:t>lectura</a:t>
            </a:r>
            <a:endParaRPr lang="en-US" b="1" dirty="0">
              <a:latin typeface="Calibri" panose="020F0502020204030204" pitchFamily="34" charset="0"/>
            </a:endParaRPr>
          </a:p>
          <a:p>
            <a:pPr>
              <a:defRPr/>
            </a:pPr>
            <a:r>
              <a:rPr lang="en-US" b="1" dirty="0">
                <a:latin typeface="Calibri" panose="020F0502020204030204" pitchFamily="34" charset="0"/>
              </a:rPr>
              <a:t>  DBMS_LOB.OPEN(</a:t>
            </a:r>
            <a:r>
              <a:rPr lang="en-US" b="1" dirty="0" err="1">
                <a:latin typeface="Calibri" panose="020F0502020204030204" pitchFamily="34" charset="0"/>
              </a:rPr>
              <a:t>v_bfile,DBMS_LOB.LOB_READONLY</a:t>
            </a:r>
            <a:r>
              <a:rPr lang="en-US" b="1" dirty="0">
                <a:latin typeface="Calibri" panose="020F0502020204030204" pitchFamily="34" charset="0"/>
              </a:rPr>
              <a:t>);</a:t>
            </a:r>
          </a:p>
          <a:p>
            <a:pPr>
              <a:defRPr/>
            </a:pPr>
            <a:r>
              <a:rPr lang="en-US" b="1" dirty="0">
                <a:latin typeface="Calibri" panose="020F0502020204030204" pitchFamily="34" charset="0"/>
              </a:rPr>
              <a:t>  -- Se </a:t>
            </a:r>
            <a:r>
              <a:rPr lang="en-US" b="1" dirty="0" err="1">
                <a:latin typeface="Calibri" panose="020F0502020204030204" pitchFamily="34" charset="0"/>
              </a:rPr>
              <a:t>carga</a:t>
            </a:r>
            <a:r>
              <a:rPr lang="en-US" b="1" dirty="0">
                <a:latin typeface="Calibri" panose="020F0502020204030204" pitchFamily="34" charset="0"/>
              </a:rPr>
              <a:t> el </a:t>
            </a:r>
            <a:r>
              <a:rPr lang="en-US" b="1" dirty="0" err="1">
                <a:latin typeface="Calibri" panose="020F0502020204030204" pitchFamily="34" charset="0"/>
              </a:rPr>
              <a:t>archivo</a:t>
            </a:r>
            <a:r>
              <a:rPr lang="en-US" b="1" dirty="0">
                <a:latin typeface="Calibri" panose="020F0502020204030204" pitchFamily="34" charset="0"/>
              </a:rPr>
              <a:t> jpg </a:t>
            </a:r>
            <a:r>
              <a:rPr lang="en-US" b="1" dirty="0" err="1">
                <a:latin typeface="Calibri" panose="020F0502020204030204" pitchFamily="34" charset="0"/>
              </a:rPr>
              <a:t>en</a:t>
            </a:r>
            <a:r>
              <a:rPr lang="en-US" b="1" dirty="0">
                <a:latin typeface="Calibri" panose="020F0502020204030204" pitchFamily="34" charset="0"/>
              </a:rPr>
              <a:t> la </a:t>
            </a:r>
            <a:r>
              <a:rPr lang="en-US" b="1" dirty="0" err="1">
                <a:latin typeface="Calibri" panose="020F0502020204030204" pitchFamily="34" charset="0"/>
              </a:rPr>
              <a:t>columna</a:t>
            </a:r>
            <a:r>
              <a:rPr lang="en-US" b="1" dirty="0">
                <a:latin typeface="Calibri" panose="020F0502020204030204" pitchFamily="34" charset="0"/>
              </a:rPr>
              <a:t> de </a:t>
            </a:r>
            <a:r>
              <a:rPr lang="en-US" b="1" dirty="0" err="1">
                <a:latin typeface="Calibri" panose="020F0502020204030204" pitchFamily="34" charset="0"/>
              </a:rPr>
              <a:t>tabla</a:t>
            </a:r>
            <a:r>
              <a:rPr lang="en-US" b="1" dirty="0">
                <a:latin typeface="Calibri" panose="020F0502020204030204" pitchFamily="34" charset="0"/>
              </a:rPr>
              <a:t> para </a:t>
            </a:r>
            <a:r>
              <a:rPr lang="en-US" b="1" dirty="0" err="1">
                <a:latin typeface="Calibri" panose="020F0502020204030204" pitchFamily="34" charset="0"/>
              </a:rPr>
              <a:t>primera</a:t>
            </a:r>
            <a:r>
              <a:rPr lang="en-US" b="1" dirty="0">
                <a:latin typeface="Calibri" panose="020F0502020204030204" pitchFamily="34" charset="0"/>
              </a:rPr>
              <a:t> fila que se </a:t>
            </a:r>
            <a:r>
              <a:rPr lang="en-US" b="1" dirty="0" err="1">
                <a:latin typeface="Calibri" panose="020F0502020204030204" pitchFamily="34" charset="0"/>
              </a:rPr>
              <a:t>insertó</a:t>
            </a:r>
            <a:endParaRPr lang="en-US" b="1" dirty="0">
              <a:latin typeface="Calibri" panose="020F0502020204030204" pitchFamily="34" charset="0"/>
            </a:endParaRPr>
          </a:p>
          <a:p>
            <a:pPr>
              <a:defRPr/>
            </a:pPr>
            <a:r>
              <a:rPr lang="en-US" b="1" dirty="0">
                <a:latin typeface="Calibri" panose="020F0502020204030204" pitchFamily="34" charset="0"/>
              </a:rPr>
              <a:t>  DBMS_LOB.LOADFROMFILE(</a:t>
            </a:r>
            <a:r>
              <a:rPr lang="en-US" b="1" dirty="0" err="1">
                <a:latin typeface="Calibri" panose="020F0502020204030204" pitchFamily="34" charset="0"/>
              </a:rPr>
              <a:t>v_blob,v_bfile,DBMS_LOB.GETLENGTH</a:t>
            </a:r>
            <a:r>
              <a:rPr lang="en-US" b="1" dirty="0">
                <a:latin typeface="Calibri" panose="020F0502020204030204" pitchFamily="34" charset="0"/>
              </a:rPr>
              <a:t>(</a:t>
            </a:r>
            <a:r>
              <a:rPr lang="en-US" b="1" dirty="0" err="1">
                <a:latin typeface="Calibri" panose="020F0502020204030204" pitchFamily="34" charset="0"/>
              </a:rPr>
              <a:t>v_bfile</a:t>
            </a:r>
            <a:r>
              <a:rPr lang="en-US" b="1" dirty="0">
                <a:latin typeface="Calibri" panose="020F0502020204030204" pitchFamily="34" charset="0"/>
              </a:rPr>
              <a:t>));</a:t>
            </a:r>
          </a:p>
          <a:p>
            <a:pPr>
              <a:defRPr/>
            </a:pPr>
            <a:r>
              <a:rPr lang="en-US" b="1" dirty="0">
                <a:latin typeface="Calibri" panose="020F0502020204030204" pitchFamily="34" charset="0"/>
              </a:rPr>
              <a:t>  -- Se </a:t>
            </a:r>
            <a:r>
              <a:rPr lang="en-US" b="1" dirty="0" err="1">
                <a:latin typeface="Calibri" panose="020F0502020204030204" pitchFamily="34" charset="0"/>
              </a:rPr>
              <a:t>cierra</a:t>
            </a:r>
            <a:r>
              <a:rPr lang="en-US" b="1" dirty="0">
                <a:latin typeface="Calibri" panose="020F0502020204030204" pitchFamily="34" charset="0"/>
              </a:rPr>
              <a:t> el </a:t>
            </a:r>
            <a:r>
              <a:rPr lang="en-US" b="1" dirty="0" err="1">
                <a:latin typeface="Calibri" panose="020F0502020204030204" pitchFamily="34" charset="0"/>
              </a:rPr>
              <a:t>archivo</a:t>
            </a:r>
            <a:r>
              <a:rPr lang="en-US" b="1" dirty="0">
                <a:latin typeface="Calibri" panose="020F0502020204030204" pitchFamily="34" charset="0"/>
              </a:rPr>
              <a:t> jpg que </a:t>
            </a:r>
            <a:r>
              <a:rPr lang="en-US" b="1" dirty="0" err="1">
                <a:latin typeface="Calibri" panose="020F0502020204030204" pitchFamily="34" charset="0"/>
              </a:rPr>
              <a:t>leyó</a:t>
            </a:r>
            <a:endParaRPr lang="en-US" b="1" dirty="0">
              <a:latin typeface="Calibri" panose="020F0502020204030204" pitchFamily="34" charset="0"/>
            </a:endParaRPr>
          </a:p>
          <a:p>
            <a:pPr>
              <a:defRPr/>
            </a:pPr>
            <a:r>
              <a:rPr lang="en-US" b="1" dirty="0">
                <a:latin typeface="Calibri" panose="020F0502020204030204" pitchFamily="34" charset="0"/>
              </a:rPr>
              <a:t>  DBMS_LOB.CLOSE(</a:t>
            </a:r>
            <a:r>
              <a:rPr lang="en-US" b="1" dirty="0" err="1">
                <a:latin typeface="Calibri" panose="020F0502020204030204" pitchFamily="34" charset="0"/>
              </a:rPr>
              <a:t>v_bfile</a:t>
            </a:r>
            <a:r>
              <a:rPr lang="en-US" b="1" dirty="0">
                <a:latin typeface="Calibri" panose="020F0502020204030204" pitchFamily="34" charset="0"/>
              </a:rPr>
              <a:t>);</a:t>
            </a:r>
          </a:p>
          <a:p>
            <a:pPr>
              <a:defRPr/>
            </a:pPr>
            <a:r>
              <a:rPr lang="en-US" b="1" dirty="0">
                <a:latin typeface="Calibri" panose="020F0502020204030204" pitchFamily="34" charset="0"/>
              </a:rPr>
              <a:t>  COMMIT;</a:t>
            </a:r>
          </a:p>
          <a:p>
            <a:pPr>
              <a:defRPr/>
            </a:pPr>
            <a:r>
              <a:rPr lang="en-US" b="1" dirty="0">
                <a:latin typeface="Calibri" panose="020F0502020204030204" pitchFamily="34" charset="0"/>
              </a:rPr>
              <a:t>  -- Se </a:t>
            </a:r>
            <a:r>
              <a:rPr lang="en-US" b="1" dirty="0" err="1">
                <a:latin typeface="Calibri" panose="020F0502020204030204" pitchFamily="34" charset="0"/>
              </a:rPr>
              <a:t>insertan</a:t>
            </a:r>
            <a:r>
              <a:rPr lang="en-US" b="1" dirty="0">
                <a:latin typeface="Calibri" panose="020F0502020204030204" pitchFamily="34" charset="0"/>
              </a:rPr>
              <a:t> el resto de </a:t>
            </a:r>
            <a:r>
              <a:rPr lang="en-US" b="1" dirty="0" err="1">
                <a:latin typeface="Calibri" panose="020F0502020204030204" pitchFamily="34" charset="0"/>
              </a:rPr>
              <a:t>filas</a:t>
            </a:r>
            <a:r>
              <a:rPr lang="en-US" b="1" dirty="0">
                <a:latin typeface="Calibri" panose="020F0502020204030204" pitchFamily="34" charset="0"/>
              </a:rPr>
              <a:t> </a:t>
            </a:r>
            <a:r>
              <a:rPr lang="en-US" b="1" dirty="0" err="1">
                <a:latin typeface="Calibri" panose="020F0502020204030204" pitchFamily="34" charset="0"/>
              </a:rPr>
              <a:t>en</a:t>
            </a:r>
            <a:r>
              <a:rPr lang="en-US" b="1" dirty="0">
                <a:latin typeface="Calibri" panose="020F0502020204030204" pitchFamily="34" charset="0"/>
              </a:rPr>
              <a:t> la </a:t>
            </a:r>
            <a:r>
              <a:rPr lang="en-US" b="1" dirty="0" err="1">
                <a:latin typeface="Calibri" panose="020F0502020204030204" pitchFamily="34" charset="0"/>
              </a:rPr>
              <a:t>tabla</a:t>
            </a:r>
            <a:r>
              <a:rPr lang="en-US" b="1" dirty="0">
                <a:latin typeface="Calibri" panose="020F0502020204030204" pitchFamily="34" charset="0"/>
              </a:rPr>
              <a:t> </a:t>
            </a:r>
            <a:r>
              <a:rPr lang="en-US" b="1" dirty="0" err="1">
                <a:latin typeface="Calibri" panose="020F0502020204030204" pitchFamily="34" charset="0"/>
              </a:rPr>
              <a:t>pero</a:t>
            </a:r>
            <a:r>
              <a:rPr lang="en-US" b="1" dirty="0">
                <a:latin typeface="Calibri" panose="020F0502020204030204" pitchFamily="34" charset="0"/>
              </a:rPr>
              <a:t> con la </a:t>
            </a:r>
            <a:r>
              <a:rPr lang="en-US" b="1" dirty="0" err="1">
                <a:latin typeface="Calibri" panose="020F0502020204030204" pitchFamily="34" charset="0"/>
              </a:rPr>
              <a:t>columna</a:t>
            </a:r>
            <a:r>
              <a:rPr lang="en-US" b="1" dirty="0">
                <a:latin typeface="Calibri" panose="020F0502020204030204" pitchFamily="34" charset="0"/>
              </a:rPr>
              <a:t> </a:t>
            </a:r>
            <a:r>
              <a:rPr lang="en-US" b="1" dirty="0" err="1">
                <a:latin typeface="Calibri" panose="020F0502020204030204" pitchFamily="34" charset="0"/>
              </a:rPr>
              <a:t>foto_paciente</a:t>
            </a:r>
            <a:r>
              <a:rPr lang="en-US" b="1" dirty="0">
                <a:latin typeface="Calibri" panose="020F0502020204030204" pitchFamily="34" charset="0"/>
              </a:rPr>
              <a:t> </a:t>
            </a:r>
            <a:r>
              <a:rPr lang="en-US" b="1" dirty="0" err="1">
                <a:latin typeface="Calibri" panose="020F0502020204030204" pitchFamily="34" charset="0"/>
              </a:rPr>
              <a:t>vacía</a:t>
            </a:r>
            <a:endParaRPr lang="en-US" b="1" dirty="0">
              <a:latin typeface="Calibri" panose="020F0502020204030204" pitchFamily="34" charset="0"/>
            </a:endParaRPr>
          </a:p>
          <a:p>
            <a:pPr>
              <a:defRPr/>
            </a:pPr>
            <a:r>
              <a:rPr lang="en-US" b="1" dirty="0">
                <a:latin typeface="Calibri" panose="020F0502020204030204" pitchFamily="34" charset="0"/>
              </a:rPr>
              <a:t>  INSERT INTO PACIENTE</a:t>
            </a:r>
          </a:p>
          <a:p>
            <a:pPr>
              <a:defRPr/>
            </a:pPr>
            <a:r>
              <a:rPr lang="en-US" b="1" dirty="0">
                <a:latin typeface="Calibri" panose="020F0502020204030204" pitchFamily="34" charset="0"/>
              </a:rPr>
              <a:t>  VALUES(20,'María </a:t>
            </a:r>
            <a:r>
              <a:rPr lang="en-US" b="1" dirty="0" err="1">
                <a:latin typeface="Calibri" panose="020F0502020204030204" pitchFamily="34" charset="0"/>
              </a:rPr>
              <a:t>Pía</a:t>
            </a:r>
            <a:r>
              <a:rPr lang="en-US" b="1" dirty="0">
                <a:latin typeface="Calibri" panose="020F0502020204030204" pitchFamily="34" charset="0"/>
              </a:rPr>
              <a:t> Santander </a:t>
            </a:r>
            <a:r>
              <a:rPr lang="en-US" b="1" dirty="0" err="1">
                <a:latin typeface="Calibri" panose="020F0502020204030204" pitchFamily="34" charset="0"/>
              </a:rPr>
              <a:t>Toro',EMPTY_BLOB</a:t>
            </a:r>
            <a:r>
              <a:rPr lang="en-US" b="1" dirty="0">
                <a:latin typeface="Calibri" panose="020F0502020204030204" pitchFamily="34" charset="0"/>
              </a:rPr>
              <a:t>());</a:t>
            </a:r>
          </a:p>
          <a:p>
            <a:pPr>
              <a:defRPr/>
            </a:pPr>
            <a:r>
              <a:rPr lang="en-US" b="1" dirty="0">
                <a:latin typeface="Calibri" panose="020F0502020204030204" pitchFamily="34" charset="0"/>
              </a:rPr>
              <a:t>  INSERT INTO PACIENTE</a:t>
            </a:r>
          </a:p>
          <a:p>
            <a:pPr>
              <a:defRPr/>
            </a:pPr>
            <a:r>
              <a:rPr lang="en-US" b="1" dirty="0">
                <a:latin typeface="Calibri" panose="020F0502020204030204" pitchFamily="34" charset="0"/>
              </a:rPr>
              <a:t>         VALUES(30,'Patricia </a:t>
            </a:r>
            <a:r>
              <a:rPr lang="en-US" b="1" dirty="0" err="1">
                <a:latin typeface="Calibri" panose="020F0502020204030204" pitchFamily="34" charset="0"/>
              </a:rPr>
              <a:t>Sepúlveda</a:t>
            </a:r>
            <a:r>
              <a:rPr lang="en-US" b="1" dirty="0">
                <a:latin typeface="Calibri" panose="020F0502020204030204" pitchFamily="34" charset="0"/>
              </a:rPr>
              <a:t> </a:t>
            </a:r>
            <a:r>
              <a:rPr lang="en-US" b="1" dirty="0" err="1">
                <a:latin typeface="Calibri" panose="020F0502020204030204" pitchFamily="34" charset="0"/>
              </a:rPr>
              <a:t>Arias',EMPTY_BLOB</a:t>
            </a:r>
            <a:r>
              <a:rPr lang="en-US" b="1" dirty="0">
                <a:latin typeface="Calibri" panose="020F0502020204030204" pitchFamily="34" charset="0"/>
              </a:rPr>
              <a:t>());</a:t>
            </a:r>
          </a:p>
          <a:p>
            <a:pPr>
              <a:defRPr/>
            </a:pPr>
            <a:r>
              <a:rPr lang="en-US" b="1" dirty="0">
                <a:latin typeface="Calibri" panose="020F0502020204030204" pitchFamily="34" charset="0"/>
              </a:rPr>
              <a:t>COMMIT;</a:t>
            </a:r>
          </a:p>
          <a:p>
            <a:pPr>
              <a:defRPr/>
            </a:pPr>
            <a:r>
              <a:rPr lang="en-US" b="1" dirty="0">
                <a:latin typeface="Calibri" panose="020F0502020204030204" pitchFamily="34" charset="0"/>
              </a:rPr>
              <a:t>END;</a:t>
            </a:r>
          </a:p>
          <a:p>
            <a:pPr>
              <a:defRPr/>
            </a:pPr>
            <a:endParaRPr lang="en-US" sz="800" dirty="0">
              <a:latin typeface="Calibri" panose="020F0502020204030204" pitchFamily="34" charset="0"/>
            </a:endParaRPr>
          </a:p>
        </p:txBody>
      </p:sp>
      <p:sp>
        <p:nvSpPr>
          <p:cNvPr id="15" name="CuadroTexto 14">
            <a:extLst>
              <a:ext uri="{FF2B5EF4-FFF2-40B4-BE49-F238E27FC236}">
                <a16:creationId xmlns:a16="http://schemas.microsoft.com/office/drawing/2014/main" id="{BEA60FDA-AF93-42A6-AB47-78C92F1A9A59}"/>
              </a:ext>
            </a:extLst>
          </p:cNvPr>
          <p:cNvSpPr txBox="1"/>
          <p:nvPr/>
        </p:nvSpPr>
        <p:spPr>
          <a:xfrm>
            <a:off x="238887" y="2401313"/>
            <a:ext cx="358346" cy="407988"/>
          </a:xfrm>
          <a:prstGeom prst="rect">
            <a:avLst/>
          </a:prstGeom>
          <a:noFill/>
          <a:ln>
            <a:noFill/>
          </a:ln>
        </p:spPr>
        <p:txBody>
          <a:bodyPr spcFirstLastPara="1" wrap="none" lIns="91425" tIns="45700" rIns="91425" bIns="45700" rtlCol="0" anchor="t" anchorCtr="0">
            <a:noAutofit/>
          </a:bodyPr>
          <a:lstStyle/>
          <a:p>
            <a:pPr algn="l"/>
            <a:r>
              <a:rPr lang="es-CL" sz="2800" b="1" dirty="0">
                <a:solidFill>
                  <a:srgbClr val="C00000"/>
                </a:solidFill>
                <a:latin typeface="Calibri" panose="020F0502020204030204" pitchFamily="34" charset="0"/>
                <a:cs typeface="Calibri" panose="020F0502020204030204" pitchFamily="34" charset="0"/>
              </a:rPr>
              <a:t>3</a:t>
            </a:r>
          </a:p>
        </p:txBody>
      </p:sp>
      <p:pic>
        <p:nvPicPr>
          <p:cNvPr id="6" name="Imagen 5" descr="Interfaz de usuario gráfica, Aplicación&#10;&#10;Descripción generada automáticamente">
            <a:extLst>
              <a:ext uri="{FF2B5EF4-FFF2-40B4-BE49-F238E27FC236}">
                <a16:creationId xmlns:a16="http://schemas.microsoft.com/office/drawing/2014/main" id="{0691A6AB-16EB-4174-947A-AAF18750DDAA}"/>
              </a:ext>
            </a:extLst>
          </p:cNvPr>
          <p:cNvPicPr>
            <a:picLocks noChangeAspect="1"/>
          </p:cNvPicPr>
          <p:nvPr/>
        </p:nvPicPr>
        <p:blipFill>
          <a:blip r:embed="rId3"/>
          <a:stretch>
            <a:fillRect/>
          </a:stretch>
        </p:blipFill>
        <p:spPr>
          <a:xfrm>
            <a:off x="5230327" y="5357937"/>
            <a:ext cx="3814820" cy="1391287"/>
          </a:xfrm>
          <a:prstGeom prst="rect">
            <a:avLst/>
          </a:prstGeom>
        </p:spPr>
      </p:pic>
    </p:spTree>
    <p:extLst>
      <p:ext uri="{BB962C8B-B14F-4D97-AF65-F5344CB8AC3E}">
        <p14:creationId xmlns:p14="http://schemas.microsoft.com/office/powerpoint/2010/main" val="2311942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08609" y="212725"/>
            <a:ext cx="4396775" cy="813000"/>
          </a:xfrm>
        </p:spPr>
        <p:txBody>
          <a:bodyPr/>
          <a:lstStyle/>
          <a:p>
            <a:pPr defTabSz="457200" fontAlgn="base">
              <a:lnSpc>
                <a:spcPct val="80000"/>
              </a:lnSpc>
              <a:spcBef>
                <a:spcPct val="20000"/>
              </a:spcBef>
              <a:spcAft>
                <a:spcPct val="0"/>
              </a:spcAft>
              <a:buClrTx/>
            </a:pPr>
            <a:r>
              <a:rPr lang="es-CL" sz="2800" b="1" dirty="0">
                <a:ea typeface="Arial Unicode MS"/>
                <a:cs typeface="Times New Roman" pitchFamily="18" charset="0"/>
              </a:rPr>
              <a:t>Uso de Tipos de Datos BLOB</a:t>
            </a:r>
          </a:p>
        </p:txBody>
      </p:sp>
      <p:sp>
        <p:nvSpPr>
          <p:cNvPr id="8" name="Rectangle 3">
            <a:extLst>
              <a:ext uri="{FF2B5EF4-FFF2-40B4-BE49-F238E27FC236}">
                <a16:creationId xmlns:a16="http://schemas.microsoft.com/office/drawing/2014/main" id="{9182E959-2D99-4821-949B-B97447859B1E}"/>
              </a:ext>
            </a:extLst>
          </p:cNvPr>
          <p:cNvSpPr txBox="1">
            <a:spLocks noChangeArrowheads="1"/>
          </p:cNvSpPr>
          <p:nvPr/>
        </p:nvSpPr>
        <p:spPr bwMode="auto">
          <a:xfrm>
            <a:off x="611188" y="1080274"/>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 como usuario HR: actualización de fotos</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13" name="Text Box 5">
            <a:extLst>
              <a:ext uri="{FF2B5EF4-FFF2-40B4-BE49-F238E27FC236}">
                <a16:creationId xmlns:a16="http://schemas.microsoft.com/office/drawing/2014/main" id="{237D8FC8-7C64-44E7-8646-49953BE8F8B5}"/>
              </a:ext>
            </a:extLst>
          </p:cNvPr>
          <p:cNvSpPr txBox="1">
            <a:spLocks noChangeArrowheads="1"/>
          </p:cNvSpPr>
          <p:nvPr/>
        </p:nvSpPr>
        <p:spPr bwMode="auto">
          <a:xfrm>
            <a:off x="761234" y="1367041"/>
            <a:ext cx="7233588" cy="5139869"/>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lvl="0" fontAlgn="base">
              <a:spcBef>
                <a:spcPct val="0"/>
              </a:spcBef>
              <a:spcAft>
                <a:spcPct val="0"/>
              </a:spcAft>
              <a:buClrTx/>
              <a:defRPr/>
            </a:pPr>
            <a:endParaRPr lang="es-MX" sz="800" b="1" i="1" kern="1200" dirty="0">
              <a:solidFill>
                <a:sysClr val="windowText" lastClr="000000"/>
              </a:solidFill>
              <a:latin typeface="Calibri"/>
              <a:ea typeface="+mn-ea"/>
              <a:cs typeface="Arial" pitchFamily="34" charset="0"/>
            </a:endParaRPr>
          </a:p>
          <a:p>
            <a:pPr>
              <a:defRPr/>
            </a:pPr>
            <a:r>
              <a:rPr lang="en-US" sz="1600" b="1" dirty="0">
                <a:latin typeface="Calibri" panose="020F0502020204030204" pitchFamily="34" charset="0"/>
              </a:rPr>
              <a:t>DECLARE</a:t>
            </a:r>
          </a:p>
          <a:p>
            <a:pPr>
              <a:defRPr/>
            </a:pPr>
            <a:r>
              <a:rPr lang="en-US" sz="1600" b="1" dirty="0" err="1">
                <a:latin typeface="Calibri" panose="020F0502020204030204" pitchFamily="34" charset="0"/>
              </a:rPr>
              <a:t>reg_paciente</a:t>
            </a:r>
            <a:r>
              <a:rPr lang="en-US" sz="1600" b="1" dirty="0">
                <a:latin typeface="Calibri" panose="020F0502020204030204" pitchFamily="34" charset="0"/>
              </a:rPr>
              <a:t> </a:t>
            </a:r>
            <a:r>
              <a:rPr lang="en-US" sz="1600" b="1" dirty="0" err="1">
                <a:latin typeface="Calibri" panose="020F0502020204030204" pitchFamily="34" charset="0"/>
              </a:rPr>
              <a:t>paciente%ROWTYPE</a:t>
            </a:r>
            <a:r>
              <a:rPr lang="en-US" sz="1600" b="1" dirty="0">
                <a:latin typeface="Calibri" panose="020F0502020204030204" pitchFamily="34" charset="0"/>
              </a:rPr>
              <a:t>;</a:t>
            </a:r>
          </a:p>
          <a:p>
            <a:pPr>
              <a:defRPr/>
            </a:pPr>
            <a:r>
              <a:rPr lang="en-US" sz="1600" b="1" dirty="0" err="1">
                <a:latin typeface="Calibri" panose="020F0502020204030204" pitchFamily="34" charset="0"/>
              </a:rPr>
              <a:t>v_blob</a:t>
            </a:r>
            <a:r>
              <a:rPr lang="en-US" sz="1600" b="1" dirty="0">
                <a:latin typeface="Calibri" panose="020F0502020204030204" pitchFamily="34" charset="0"/>
              </a:rPr>
              <a:t> blob;</a:t>
            </a:r>
          </a:p>
          <a:p>
            <a:pPr>
              <a:defRPr/>
            </a:pPr>
            <a:r>
              <a:rPr lang="en-US" sz="1600" b="1" dirty="0" err="1">
                <a:latin typeface="Calibri" panose="020F0502020204030204" pitchFamily="34" charset="0"/>
              </a:rPr>
              <a:t>v_bfile</a:t>
            </a:r>
            <a:r>
              <a:rPr lang="en-US" sz="1600" b="1" dirty="0">
                <a:latin typeface="Calibri" panose="020F0502020204030204" pitchFamily="34" charset="0"/>
              </a:rPr>
              <a:t> </a:t>
            </a:r>
            <a:r>
              <a:rPr lang="en-US" sz="1600" b="1" dirty="0" err="1">
                <a:latin typeface="Calibri" panose="020F0502020204030204" pitchFamily="34" charset="0"/>
              </a:rPr>
              <a:t>bfile</a:t>
            </a:r>
            <a:r>
              <a:rPr lang="en-US" sz="1600" b="1" dirty="0">
                <a:latin typeface="Calibri" panose="020F0502020204030204" pitchFamily="34" charset="0"/>
              </a:rPr>
              <a:t>;</a:t>
            </a:r>
          </a:p>
          <a:p>
            <a:pPr>
              <a:defRPr/>
            </a:pPr>
            <a:r>
              <a:rPr lang="en-US" sz="1600" b="1" dirty="0" err="1">
                <a:latin typeface="Calibri" panose="020F0502020204030204" pitchFamily="34" charset="0"/>
              </a:rPr>
              <a:t>v_existe_archivo</a:t>
            </a:r>
            <a:r>
              <a:rPr lang="en-US" sz="1600" b="1" dirty="0">
                <a:latin typeface="Calibri" panose="020F0502020204030204" pitchFamily="34" charset="0"/>
              </a:rPr>
              <a:t> number(2);</a:t>
            </a:r>
          </a:p>
          <a:p>
            <a:pPr>
              <a:defRPr/>
            </a:pPr>
            <a:r>
              <a:rPr lang="en-US" sz="1600" b="1" dirty="0" err="1">
                <a:latin typeface="Calibri" panose="020F0502020204030204" pitchFamily="34" charset="0"/>
              </a:rPr>
              <a:t>v_directorio</a:t>
            </a:r>
            <a:r>
              <a:rPr lang="en-US" sz="1600" b="1" dirty="0">
                <a:latin typeface="Calibri" panose="020F0502020204030204" pitchFamily="34" charset="0"/>
              </a:rPr>
              <a:t> VARCHAR2(20);</a:t>
            </a:r>
          </a:p>
          <a:p>
            <a:pPr>
              <a:defRPr/>
            </a:pPr>
            <a:r>
              <a:rPr lang="en-US" sz="1600" b="1" dirty="0" err="1">
                <a:latin typeface="Calibri" panose="020F0502020204030204" pitchFamily="34" charset="0"/>
              </a:rPr>
              <a:t>v_foto</a:t>
            </a:r>
            <a:r>
              <a:rPr lang="en-US" sz="1600" b="1" dirty="0">
                <a:latin typeface="Calibri" panose="020F0502020204030204" pitchFamily="34" charset="0"/>
              </a:rPr>
              <a:t> VARCHAR2(20);</a:t>
            </a:r>
          </a:p>
          <a:p>
            <a:pPr>
              <a:defRPr/>
            </a:pPr>
            <a:r>
              <a:rPr lang="en-US" sz="1600" b="1" dirty="0" err="1">
                <a:latin typeface="Calibri" panose="020F0502020204030204" pitchFamily="34" charset="0"/>
              </a:rPr>
              <a:t>v_id_min_pac</a:t>
            </a:r>
            <a:r>
              <a:rPr lang="en-US" sz="1600" b="1" dirty="0">
                <a:latin typeface="Calibri" panose="020F0502020204030204" pitchFamily="34" charset="0"/>
              </a:rPr>
              <a:t> NUMBER(5);</a:t>
            </a:r>
          </a:p>
          <a:p>
            <a:pPr>
              <a:defRPr/>
            </a:pPr>
            <a:r>
              <a:rPr lang="en-US" sz="1600" b="1" dirty="0" err="1">
                <a:latin typeface="Calibri" panose="020F0502020204030204" pitchFamily="34" charset="0"/>
              </a:rPr>
              <a:t>v_id_max_pac</a:t>
            </a:r>
            <a:r>
              <a:rPr lang="en-US" sz="1600" b="1" dirty="0">
                <a:latin typeface="Calibri" panose="020F0502020204030204" pitchFamily="34" charset="0"/>
              </a:rPr>
              <a:t> NUMBER(5);</a:t>
            </a:r>
          </a:p>
          <a:p>
            <a:pPr>
              <a:defRPr/>
            </a:pPr>
            <a:r>
              <a:rPr lang="en-US" sz="1600" b="1" dirty="0">
                <a:latin typeface="Calibri" panose="020F0502020204030204" pitchFamily="34" charset="0"/>
              </a:rPr>
              <a:t>BEGIN</a:t>
            </a:r>
          </a:p>
          <a:p>
            <a:pPr>
              <a:defRPr/>
            </a:pPr>
            <a:r>
              <a:rPr lang="en-US" sz="1600" b="1" dirty="0">
                <a:latin typeface="Calibri" panose="020F0502020204030204" pitchFamily="34" charset="0"/>
              </a:rPr>
              <a:t>   SELECT MIN(</a:t>
            </a:r>
            <a:r>
              <a:rPr lang="en-US" sz="1600" b="1" dirty="0" err="1">
                <a:latin typeface="Calibri" panose="020F0502020204030204" pitchFamily="34" charset="0"/>
              </a:rPr>
              <a:t>id_paciente</a:t>
            </a:r>
            <a:r>
              <a:rPr lang="en-US" sz="1600" b="1" dirty="0">
                <a:latin typeface="Calibri" panose="020F0502020204030204" pitchFamily="34" charset="0"/>
              </a:rPr>
              <a:t>), MAX(</a:t>
            </a:r>
            <a:r>
              <a:rPr lang="en-US" sz="1600" b="1" dirty="0" err="1">
                <a:latin typeface="Calibri" panose="020F0502020204030204" pitchFamily="34" charset="0"/>
              </a:rPr>
              <a:t>id_paciente</a:t>
            </a:r>
            <a:r>
              <a:rPr lang="en-US" sz="1600" b="1" dirty="0">
                <a:latin typeface="Calibri" panose="020F0502020204030204" pitchFamily="34" charset="0"/>
              </a:rPr>
              <a:t>)</a:t>
            </a:r>
          </a:p>
          <a:p>
            <a:pPr>
              <a:defRPr/>
            </a:pPr>
            <a:r>
              <a:rPr lang="en-US" sz="1600" b="1" dirty="0">
                <a:latin typeface="Calibri" panose="020F0502020204030204" pitchFamily="34" charset="0"/>
              </a:rPr>
              <a:t>     INTO </a:t>
            </a:r>
            <a:r>
              <a:rPr lang="en-US" sz="1600" b="1" dirty="0" err="1">
                <a:latin typeface="Calibri" panose="020F0502020204030204" pitchFamily="34" charset="0"/>
              </a:rPr>
              <a:t>v_id_min_pac</a:t>
            </a:r>
            <a:r>
              <a:rPr lang="en-US" sz="1600" b="1" dirty="0">
                <a:latin typeface="Calibri" panose="020F0502020204030204" pitchFamily="34" charset="0"/>
              </a:rPr>
              <a:t>, </a:t>
            </a:r>
            <a:r>
              <a:rPr lang="en-US" sz="1600" b="1" dirty="0" err="1">
                <a:latin typeface="Calibri" panose="020F0502020204030204" pitchFamily="34" charset="0"/>
              </a:rPr>
              <a:t>v_id_max_pac</a:t>
            </a:r>
            <a:endParaRPr lang="en-US" sz="1600" b="1" dirty="0">
              <a:latin typeface="Calibri" panose="020F0502020204030204" pitchFamily="34" charset="0"/>
            </a:endParaRPr>
          </a:p>
          <a:p>
            <a:pPr>
              <a:defRPr/>
            </a:pPr>
            <a:r>
              <a:rPr lang="en-US" sz="1600" b="1" dirty="0">
                <a:latin typeface="Calibri" panose="020F0502020204030204" pitchFamily="34" charset="0"/>
              </a:rPr>
              <a:t>     FROM </a:t>
            </a:r>
            <a:r>
              <a:rPr lang="en-US" sz="1600" b="1" dirty="0" err="1">
                <a:latin typeface="Calibri" panose="020F0502020204030204" pitchFamily="34" charset="0"/>
              </a:rPr>
              <a:t>paciente</a:t>
            </a:r>
            <a:r>
              <a:rPr lang="en-US" sz="1600" b="1" dirty="0">
                <a:latin typeface="Calibri" panose="020F0502020204030204" pitchFamily="34" charset="0"/>
              </a:rPr>
              <a:t>;</a:t>
            </a:r>
          </a:p>
          <a:p>
            <a:pPr>
              <a:defRPr/>
            </a:pPr>
            <a:r>
              <a:rPr lang="en-US" sz="1600" b="1" dirty="0">
                <a:latin typeface="Calibri" panose="020F0502020204030204" pitchFamily="34" charset="0"/>
              </a:rPr>
              <a:t>   WHILE </a:t>
            </a:r>
            <a:r>
              <a:rPr lang="en-US" sz="1600" b="1" dirty="0" err="1">
                <a:latin typeface="Calibri" panose="020F0502020204030204" pitchFamily="34" charset="0"/>
              </a:rPr>
              <a:t>v_id_min_pac</a:t>
            </a:r>
            <a:r>
              <a:rPr lang="en-US" sz="1600" b="1" dirty="0">
                <a:latin typeface="Calibri" panose="020F0502020204030204" pitchFamily="34" charset="0"/>
              </a:rPr>
              <a:t> &lt;= </a:t>
            </a:r>
            <a:r>
              <a:rPr lang="en-US" sz="1600" b="1" dirty="0" err="1">
                <a:latin typeface="Calibri" panose="020F0502020204030204" pitchFamily="34" charset="0"/>
              </a:rPr>
              <a:t>v_id_max_pac</a:t>
            </a:r>
            <a:r>
              <a:rPr lang="en-US" sz="1600" b="1" dirty="0">
                <a:latin typeface="Calibri" panose="020F0502020204030204" pitchFamily="34" charset="0"/>
              </a:rPr>
              <a:t> LOOP</a:t>
            </a:r>
          </a:p>
          <a:p>
            <a:pPr>
              <a:defRPr/>
            </a:pPr>
            <a:r>
              <a:rPr lang="en-US" sz="1600" b="1" dirty="0">
                <a:latin typeface="Calibri" panose="020F0502020204030204" pitchFamily="34" charset="0"/>
              </a:rPr>
              <a:t>     SELECT * </a:t>
            </a:r>
          </a:p>
          <a:p>
            <a:pPr>
              <a:defRPr/>
            </a:pPr>
            <a:r>
              <a:rPr lang="en-US" sz="1600" b="1" dirty="0">
                <a:latin typeface="Calibri" panose="020F0502020204030204" pitchFamily="34" charset="0"/>
              </a:rPr>
              <a:t>       INTO </a:t>
            </a:r>
            <a:r>
              <a:rPr lang="en-US" sz="1600" b="1" dirty="0" err="1">
                <a:latin typeface="Calibri" panose="020F0502020204030204" pitchFamily="34" charset="0"/>
              </a:rPr>
              <a:t>reg_paciente</a:t>
            </a:r>
            <a:endParaRPr lang="en-US" sz="1600" b="1" dirty="0">
              <a:latin typeface="Calibri" panose="020F0502020204030204" pitchFamily="34" charset="0"/>
            </a:endParaRPr>
          </a:p>
          <a:p>
            <a:pPr>
              <a:defRPr/>
            </a:pPr>
            <a:r>
              <a:rPr lang="en-US" sz="1600" b="1" dirty="0">
                <a:latin typeface="Calibri" panose="020F0502020204030204" pitchFamily="34" charset="0"/>
              </a:rPr>
              <a:t>       FROM </a:t>
            </a:r>
            <a:r>
              <a:rPr lang="en-US" sz="1600" b="1" dirty="0" err="1">
                <a:latin typeface="Calibri" panose="020F0502020204030204" pitchFamily="34" charset="0"/>
              </a:rPr>
              <a:t>paciente</a:t>
            </a:r>
            <a:r>
              <a:rPr lang="en-US" sz="1600" b="1" dirty="0">
                <a:latin typeface="Calibri" panose="020F0502020204030204" pitchFamily="34" charset="0"/>
              </a:rPr>
              <a:t> </a:t>
            </a:r>
          </a:p>
          <a:p>
            <a:pPr>
              <a:defRPr/>
            </a:pPr>
            <a:r>
              <a:rPr lang="en-US" sz="1600" b="1" dirty="0">
                <a:latin typeface="Calibri" panose="020F0502020204030204" pitchFamily="34" charset="0"/>
              </a:rPr>
              <a:t>       WHERE </a:t>
            </a:r>
            <a:r>
              <a:rPr lang="en-US" sz="1600" b="1" dirty="0" err="1">
                <a:latin typeface="Calibri" panose="020F0502020204030204" pitchFamily="34" charset="0"/>
              </a:rPr>
              <a:t>id_paciente</a:t>
            </a:r>
            <a:r>
              <a:rPr lang="en-US" sz="1600" b="1" dirty="0">
                <a:latin typeface="Calibri" panose="020F0502020204030204" pitchFamily="34" charset="0"/>
              </a:rPr>
              <a:t>=</a:t>
            </a:r>
            <a:r>
              <a:rPr lang="en-US" sz="1600" b="1" dirty="0" err="1">
                <a:latin typeface="Calibri" panose="020F0502020204030204" pitchFamily="34" charset="0"/>
              </a:rPr>
              <a:t>v_id_min_pac</a:t>
            </a:r>
            <a:r>
              <a:rPr lang="en-US" sz="1600" b="1" dirty="0">
                <a:latin typeface="Calibri" panose="020F0502020204030204" pitchFamily="34" charset="0"/>
              </a:rPr>
              <a:t> FOR UPDATE;</a:t>
            </a:r>
          </a:p>
          <a:p>
            <a:pPr>
              <a:defRPr/>
            </a:pPr>
            <a:r>
              <a:rPr lang="es-MX" sz="1600" b="1" kern="1200" dirty="0">
                <a:solidFill>
                  <a:srgbClr val="C00000"/>
                </a:solidFill>
                <a:latin typeface="Calibri" panose="020F0502020204030204" pitchFamily="34" charset="0"/>
                <a:cs typeface="Calibri" panose="020F0502020204030204" pitchFamily="34" charset="0"/>
              </a:rPr>
              <a:t>-- El bloque continúa en la siguiente PPT</a:t>
            </a:r>
          </a:p>
          <a:p>
            <a:pPr>
              <a:defRPr/>
            </a:pPr>
            <a:r>
              <a:rPr lang="en-US" sz="1600" b="1" dirty="0">
                <a:latin typeface="Calibri" panose="020F0502020204030204" pitchFamily="34" charset="0"/>
              </a:rPr>
              <a:t>       </a:t>
            </a:r>
            <a:endParaRPr lang="en-US" sz="800" dirty="0">
              <a:latin typeface="Calibri" panose="020F0502020204030204" pitchFamily="34" charset="0"/>
            </a:endParaRPr>
          </a:p>
        </p:txBody>
      </p:sp>
    </p:spTree>
    <p:extLst>
      <p:ext uri="{BB962C8B-B14F-4D97-AF65-F5344CB8AC3E}">
        <p14:creationId xmlns:p14="http://schemas.microsoft.com/office/powerpoint/2010/main" val="14762463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08609" y="212725"/>
            <a:ext cx="4396775" cy="813000"/>
          </a:xfrm>
        </p:spPr>
        <p:txBody>
          <a:bodyPr/>
          <a:lstStyle/>
          <a:p>
            <a:pPr defTabSz="457200" fontAlgn="base">
              <a:lnSpc>
                <a:spcPct val="80000"/>
              </a:lnSpc>
              <a:spcBef>
                <a:spcPct val="20000"/>
              </a:spcBef>
              <a:spcAft>
                <a:spcPct val="0"/>
              </a:spcAft>
              <a:buClrTx/>
            </a:pPr>
            <a:r>
              <a:rPr lang="es-CL" sz="2800" b="1" dirty="0">
                <a:ea typeface="Arial Unicode MS"/>
                <a:cs typeface="Times New Roman" pitchFamily="18" charset="0"/>
              </a:rPr>
              <a:t>Uso de Tipos de Datos BLOB</a:t>
            </a:r>
          </a:p>
        </p:txBody>
      </p:sp>
      <p:sp>
        <p:nvSpPr>
          <p:cNvPr id="7" name="Text Box 5">
            <a:extLst>
              <a:ext uri="{FF2B5EF4-FFF2-40B4-BE49-F238E27FC236}">
                <a16:creationId xmlns:a16="http://schemas.microsoft.com/office/drawing/2014/main" id="{D6DE395C-C935-4E99-8F58-C53169291618}"/>
              </a:ext>
            </a:extLst>
          </p:cNvPr>
          <p:cNvSpPr txBox="1">
            <a:spLocks noChangeArrowheads="1"/>
          </p:cNvSpPr>
          <p:nvPr/>
        </p:nvSpPr>
        <p:spPr bwMode="auto">
          <a:xfrm>
            <a:off x="691208" y="1338223"/>
            <a:ext cx="7414824" cy="3693319"/>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lIns="90000" tIns="0" bIns="0">
            <a:spAutoFit/>
          </a:bodyPr>
          <a:lstStyle/>
          <a:p>
            <a:pPr lvl="0" fontAlgn="base">
              <a:spcBef>
                <a:spcPct val="0"/>
              </a:spcBef>
              <a:spcAft>
                <a:spcPct val="0"/>
              </a:spcAft>
              <a:buClrTx/>
              <a:defRPr/>
            </a:pPr>
            <a:endParaRPr lang="es-MX" sz="800" b="1" i="1" kern="1200" dirty="0">
              <a:solidFill>
                <a:sysClr val="windowText" lastClr="000000"/>
              </a:solidFill>
              <a:latin typeface="Calibri"/>
              <a:ea typeface="+mn-ea"/>
              <a:cs typeface="Arial" pitchFamily="34" charset="0"/>
            </a:endParaRPr>
          </a:p>
          <a:p>
            <a:pPr>
              <a:defRPr/>
            </a:pPr>
            <a:r>
              <a:rPr lang="en-US" sz="1500" b="1" dirty="0">
                <a:latin typeface="Calibri" panose="020F0502020204030204" pitchFamily="34" charset="0"/>
              </a:rPr>
              <a:t> </a:t>
            </a:r>
            <a:r>
              <a:rPr lang="en-US" sz="1600" b="1" dirty="0" err="1">
                <a:latin typeface="Calibri" panose="020F0502020204030204" pitchFamily="34" charset="0"/>
              </a:rPr>
              <a:t>v_blob</a:t>
            </a:r>
            <a:r>
              <a:rPr lang="en-US" sz="1600" b="1" dirty="0">
                <a:latin typeface="Calibri" panose="020F0502020204030204" pitchFamily="34" charset="0"/>
              </a:rPr>
              <a:t>:=</a:t>
            </a:r>
            <a:r>
              <a:rPr lang="en-US" sz="1600" b="1" dirty="0" err="1">
                <a:latin typeface="Calibri" panose="020F0502020204030204" pitchFamily="34" charset="0"/>
              </a:rPr>
              <a:t>reg_paciente.foto_paciente</a:t>
            </a:r>
            <a:r>
              <a:rPr lang="en-US" sz="1600" b="1" dirty="0">
                <a:latin typeface="Calibri" panose="020F0502020204030204" pitchFamily="34" charset="0"/>
              </a:rPr>
              <a:t>;</a:t>
            </a:r>
          </a:p>
          <a:p>
            <a:pPr>
              <a:defRPr/>
            </a:pPr>
            <a:r>
              <a:rPr lang="en-US" sz="1600" b="1" dirty="0">
                <a:latin typeface="Calibri" panose="020F0502020204030204" pitchFamily="34" charset="0"/>
              </a:rPr>
              <a:t>-- Se genera el </a:t>
            </a:r>
            <a:r>
              <a:rPr lang="en-US" sz="1600" b="1" dirty="0" err="1">
                <a:latin typeface="Calibri" panose="020F0502020204030204" pitchFamily="34" charset="0"/>
              </a:rPr>
              <a:t>nombre</a:t>
            </a:r>
            <a:r>
              <a:rPr lang="en-US" sz="1600" b="1" dirty="0">
                <a:latin typeface="Calibri" panose="020F0502020204030204" pitchFamily="34" charset="0"/>
              </a:rPr>
              <a:t> del archive jpg </a:t>
            </a:r>
            <a:r>
              <a:rPr lang="en-US" sz="1600" b="1" dirty="0" err="1">
                <a:latin typeface="Calibri" panose="020F0502020204030204" pitchFamily="34" charset="0"/>
              </a:rPr>
              <a:t>según</a:t>
            </a:r>
            <a:r>
              <a:rPr lang="en-US" sz="1600" b="1" dirty="0">
                <a:latin typeface="Calibri" panose="020F0502020204030204" pitchFamily="34" charset="0"/>
              </a:rPr>
              <a:t> el id de </a:t>
            </a:r>
            <a:r>
              <a:rPr lang="en-US" sz="1600" b="1" dirty="0" err="1">
                <a:latin typeface="Calibri" panose="020F0502020204030204" pitchFamily="34" charset="0"/>
              </a:rPr>
              <a:t>paciente</a:t>
            </a:r>
            <a:r>
              <a:rPr lang="en-US" sz="1600" b="1" dirty="0">
                <a:latin typeface="Calibri" panose="020F0502020204030204" pitchFamily="34" charset="0"/>
              </a:rPr>
              <a:t> que se lee </a:t>
            </a:r>
            <a:r>
              <a:rPr lang="en-US" sz="1600" b="1" dirty="0" err="1">
                <a:latin typeface="Calibri" panose="020F0502020204030204" pitchFamily="34" charset="0"/>
              </a:rPr>
              <a:t>en</a:t>
            </a:r>
            <a:r>
              <a:rPr lang="en-US" sz="1600" b="1" dirty="0">
                <a:latin typeface="Calibri" panose="020F0502020204030204" pitchFamily="34" charset="0"/>
              </a:rPr>
              <a:t> el loop</a:t>
            </a:r>
          </a:p>
          <a:p>
            <a:pPr>
              <a:defRPr/>
            </a:pPr>
            <a:r>
              <a:rPr lang="en-US" sz="1600" b="1" dirty="0">
                <a:latin typeface="Calibri" panose="020F0502020204030204" pitchFamily="34" charset="0"/>
              </a:rPr>
              <a:t>        </a:t>
            </a:r>
            <a:r>
              <a:rPr lang="en-US" sz="1600" b="1" dirty="0" err="1">
                <a:latin typeface="Calibri" panose="020F0502020204030204" pitchFamily="34" charset="0"/>
              </a:rPr>
              <a:t>v_foto</a:t>
            </a:r>
            <a:r>
              <a:rPr lang="en-US" sz="1600" b="1" dirty="0">
                <a:latin typeface="Calibri" panose="020F0502020204030204" pitchFamily="34" charset="0"/>
              </a:rPr>
              <a:t>:= </a:t>
            </a:r>
            <a:r>
              <a:rPr lang="en-US" sz="1600" b="1" dirty="0" err="1">
                <a:latin typeface="Calibri" panose="020F0502020204030204" pitchFamily="34" charset="0"/>
              </a:rPr>
              <a:t>reg_paciente.id_paciente</a:t>
            </a:r>
            <a:r>
              <a:rPr lang="en-US" sz="1600" b="1" dirty="0">
                <a:latin typeface="Calibri" panose="020F0502020204030204" pitchFamily="34" charset="0"/>
              </a:rPr>
              <a:t> || '.jpg';</a:t>
            </a:r>
          </a:p>
          <a:p>
            <a:pPr>
              <a:defRPr/>
            </a:pPr>
            <a:r>
              <a:rPr lang="en-US" sz="1600" b="1" dirty="0">
                <a:latin typeface="Calibri" panose="020F0502020204030204" pitchFamily="34" charset="0"/>
              </a:rPr>
              <a:t>        </a:t>
            </a:r>
            <a:r>
              <a:rPr lang="en-US" sz="1600" b="1" dirty="0" err="1">
                <a:latin typeface="Calibri" panose="020F0502020204030204" pitchFamily="34" charset="0"/>
              </a:rPr>
              <a:t>v_bfile</a:t>
            </a:r>
            <a:r>
              <a:rPr lang="en-US" sz="1600" b="1" dirty="0">
                <a:latin typeface="Calibri" panose="020F0502020204030204" pitchFamily="34" charset="0"/>
              </a:rPr>
              <a:t>:= BFILENAME ('DIR_FOTOS_PACIENTES',</a:t>
            </a:r>
            <a:r>
              <a:rPr lang="en-US" sz="1600" b="1" dirty="0" err="1">
                <a:latin typeface="Calibri" panose="020F0502020204030204" pitchFamily="34" charset="0"/>
              </a:rPr>
              <a:t>v_foto</a:t>
            </a:r>
            <a:r>
              <a:rPr lang="en-US" sz="1600" b="1" dirty="0">
                <a:latin typeface="Calibri" panose="020F0502020204030204" pitchFamily="34" charset="0"/>
              </a:rPr>
              <a:t>);</a:t>
            </a:r>
          </a:p>
          <a:p>
            <a:pPr>
              <a:defRPr/>
            </a:pPr>
            <a:r>
              <a:rPr lang="en-US" sz="1600" b="1" dirty="0">
                <a:latin typeface="Calibri" panose="020F0502020204030204" pitchFamily="34" charset="0"/>
              </a:rPr>
              <a:t>-- Se </a:t>
            </a:r>
            <a:r>
              <a:rPr lang="en-US" sz="1600" b="1" dirty="0" err="1">
                <a:latin typeface="Calibri" panose="020F0502020204030204" pitchFamily="34" charset="0"/>
              </a:rPr>
              <a:t>verifica</a:t>
            </a:r>
            <a:r>
              <a:rPr lang="en-US" sz="1600" b="1" dirty="0">
                <a:latin typeface="Calibri" panose="020F0502020204030204" pitchFamily="34" charset="0"/>
              </a:rPr>
              <a:t> </a:t>
            </a:r>
            <a:r>
              <a:rPr lang="en-US" sz="1600" b="1" dirty="0" err="1">
                <a:latin typeface="Calibri" panose="020F0502020204030204" pitchFamily="34" charset="0"/>
              </a:rPr>
              <a:t>si</a:t>
            </a:r>
            <a:r>
              <a:rPr lang="en-US" sz="1600" b="1" dirty="0">
                <a:latin typeface="Calibri" panose="020F0502020204030204" pitchFamily="34" charset="0"/>
              </a:rPr>
              <a:t> el </a:t>
            </a:r>
            <a:r>
              <a:rPr lang="en-US" sz="1600" b="1" dirty="0" err="1">
                <a:latin typeface="Calibri" panose="020F0502020204030204" pitchFamily="34" charset="0"/>
              </a:rPr>
              <a:t>archivo</a:t>
            </a:r>
            <a:r>
              <a:rPr lang="en-US" sz="1600" b="1" dirty="0">
                <a:latin typeface="Calibri" panose="020F0502020204030204" pitchFamily="34" charset="0"/>
              </a:rPr>
              <a:t> jpg </a:t>
            </a:r>
            <a:r>
              <a:rPr lang="en-US" sz="1600" b="1" dirty="0" err="1">
                <a:latin typeface="Calibri" panose="020F0502020204030204" pitchFamily="34" charset="0"/>
              </a:rPr>
              <a:t>existe</a:t>
            </a:r>
            <a:r>
              <a:rPr lang="en-US" sz="1600" b="1" dirty="0">
                <a:latin typeface="Calibri" panose="020F0502020204030204" pitchFamily="34" charset="0"/>
              </a:rPr>
              <a:t> </a:t>
            </a:r>
            <a:r>
              <a:rPr lang="en-US" sz="1600" b="1" dirty="0" err="1">
                <a:latin typeface="Calibri" panose="020F0502020204030204" pitchFamily="34" charset="0"/>
              </a:rPr>
              <a:t>en</a:t>
            </a:r>
            <a:r>
              <a:rPr lang="en-US" sz="1600" b="1" dirty="0">
                <a:latin typeface="Calibri" panose="020F0502020204030204" pitchFamily="34" charset="0"/>
              </a:rPr>
              <a:t> la </a:t>
            </a:r>
            <a:r>
              <a:rPr lang="en-US" sz="1600" b="1" dirty="0" err="1">
                <a:latin typeface="Calibri" panose="020F0502020204030204" pitchFamily="34" charset="0"/>
              </a:rPr>
              <a:t>la</a:t>
            </a:r>
            <a:r>
              <a:rPr lang="en-US" sz="1600" b="1" dirty="0">
                <a:latin typeface="Calibri" panose="020F0502020204030204" pitchFamily="34" charset="0"/>
              </a:rPr>
              <a:t> </a:t>
            </a:r>
            <a:r>
              <a:rPr lang="en-US" sz="1600" b="1" dirty="0" err="1">
                <a:latin typeface="Calibri" panose="020F0502020204030204" pitchFamily="34" charset="0"/>
              </a:rPr>
              <a:t>carpeta</a:t>
            </a:r>
            <a:r>
              <a:rPr lang="en-US" sz="1600" b="1" dirty="0">
                <a:latin typeface="Calibri" panose="020F0502020204030204" pitchFamily="34" charset="0"/>
              </a:rPr>
              <a:t>. -- </a:t>
            </a:r>
            <a:r>
              <a:rPr lang="en-US" sz="1600" b="1" dirty="0" err="1">
                <a:latin typeface="Calibri" panose="020F0502020204030204" pitchFamily="34" charset="0"/>
              </a:rPr>
              <a:t>retorna</a:t>
            </a:r>
            <a:r>
              <a:rPr lang="en-US" sz="1600" b="1" dirty="0">
                <a:latin typeface="Calibri" panose="020F0502020204030204" pitchFamily="34" charset="0"/>
              </a:rPr>
              <a:t> 0=No </a:t>
            </a:r>
            <a:r>
              <a:rPr lang="en-US" sz="1600" b="1" dirty="0" err="1">
                <a:latin typeface="Calibri" panose="020F0502020204030204" pitchFamily="34" charset="0"/>
              </a:rPr>
              <a:t>existe</a:t>
            </a:r>
            <a:r>
              <a:rPr lang="en-US" sz="1600" b="1" dirty="0">
                <a:latin typeface="Calibri" panose="020F0502020204030204" pitchFamily="34" charset="0"/>
              </a:rPr>
              <a:t>, 1=</a:t>
            </a:r>
            <a:r>
              <a:rPr lang="en-US" sz="1600" b="1" dirty="0" err="1">
                <a:latin typeface="Calibri" panose="020F0502020204030204" pitchFamily="34" charset="0"/>
              </a:rPr>
              <a:t>existe</a:t>
            </a:r>
            <a:endParaRPr lang="en-US" sz="1600" b="1" dirty="0">
              <a:latin typeface="Calibri" panose="020F0502020204030204" pitchFamily="34" charset="0"/>
            </a:endParaRPr>
          </a:p>
          <a:p>
            <a:pPr>
              <a:defRPr/>
            </a:pPr>
            <a:r>
              <a:rPr lang="en-US" sz="1600" b="1" dirty="0">
                <a:latin typeface="Calibri" panose="020F0502020204030204" pitchFamily="34" charset="0"/>
              </a:rPr>
              <a:t>        </a:t>
            </a:r>
            <a:r>
              <a:rPr lang="en-US" sz="1600" b="1" dirty="0" err="1">
                <a:latin typeface="Calibri" panose="020F0502020204030204" pitchFamily="34" charset="0"/>
              </a:rPr>
              <a:t>v_existe_archivo</a:t>
            </a:r>
            <a:r>
              <a:rPr lang="en-US" sz="1600" b="1" dirty="0">
                <a:latin typeface="Calibri" panose="020F0502020204030204" pitchFamily="34" charset="0"/>
              </a:rPr>
              <a:t>:= DBMS_LOB.FILEEXISTS(</a:t>
            </a:r>
            <a:r>
              <a:rPr lang="en-US" sz="1600" b="1" dirty="0" err="1">
                <a:latin typeface="Calibri" panose="020F0502020204030204" pitchFamily="34" charset="0"/>
              </a:rPr>
              <a:t>v_bfile</a:t>
            </a:r>
            <a:r>
              <a:rPr lang="en-US" sz="1600" b="1" dirty="0">
                <a:latin typeface="Calibri" panose="020F0502020204030204" pitchFamily="34" charset="0"/>
              </a:rPr>
              <a:t>); </a:t>
            </a:r>
          </a:p>
          <a:p>
            <a:pPr>
              <a:defRPr/>
            </a:pPr>
            <a:r>
              <a:rPr lang="en-US" sz="1600" b="1" dirty="0">
                <a:latin typeface="Calibri" panose="020F0502020204030204" pitchFamily="34" charset="0"/>
              </a:rPr>
              <a:t>IF </a:t>
            </a:r>
            <a:r>
              <a:rPr lang="en-US" sz="1600" b="1" dirty="0" err="1">
                <a:latin typeface="Calibri" panose="020F0502020204030204" pitchFamily="34" charset="0"/>
              </a:rPr>
              <a:t>v_existe_archivo</a:t>
            </a:r>
            <a:r>
              <a:rPr lang="en-US" sz="1600" b="1" dirty="0">
                <a:latin typeface="Calibri" panose="020F0502020204030204" pitchFamily="34" charset="0"/>
              </a:rPr>
              <a:t> = 1 THEN</a:t>
            </a:r>
          </a:p>
          <a:p>
            <a:pPr>
              <a:defRPr/>
            </a:pPr>
            <a:r>
              <a:rPr lang="en-US" sz="1600" b="1" dirty="0">
                <a:latin typeface="Calibri" panose="020F0502020204030204" pitchFamily="34" charset="0"/>
              </a:rPr>
              <a:t>           DBMS_LOB.FILEOPEN(</a:t>
            </a:r>
            <a:r>
              <a:rPr lang="en-US" sz="1600" b="1" dirty="0" err="1">
                <a:latin typeface="Calibri" panose="020F0502020204030204" pitchFamily="34" charset="0"/>
              </a:rPr>
              <a:t>v_bfile</a:t>
            </a:r>
            <a:r>
              <a:rPr lang="en-US" sz="1600" b="1" dirty="0">
                <a:latin typeface="Calibri" panose="020F0502020204030204" pitchFamily="34" charset="0"/>
              </a:rPr>
              <a:t>, DBMS_LOB.FILE_READONLY);</a:t>
            </a:r>
          </a:p>
          <a:p>
            <a:pPr>
              <a:defRPr/>
            </a:pPr>
            <a:r>
              <a:rPr lang="en-US" sz="1600" b="1" dirty="0">
                <a:latin typeface="Calibri" panose="020F0502020204030204" pitchFamily="34" charset="0"/>
              </a:rPr>
              <a:t>           DBMS_LOB.LOADFROMFILE(</a:t>
            </a:r>
            <a:r>
              <a:rPr lang="en-US" sz="1600" b="1" dirty="0" err="1">
                <a:latin typeface="Calibri" panose="020F0502020204030204" pitchFamily="34" charset="0"/>
              </a:rPr>
              <a:t>v_blob,v_bfile</a:t>
            </a:r>
            <a:r>
              <a:rPr lang="en-US" sz="1600" b="1" dirty="0">
                <a:latin typeface="Calibri" panose="020F0502020204030204" pitchFamily="34" charset="0"/>
              </a:rPr>
              <a:t>, DBMS_LOB.GETLENGTH(</a:t>
            </a:r>
            <a:r>
              <a:rPr lang="en-US" sz="1600" b="1" dirty="0" err="1">
                <a:latin typeface="Calibri" panose="020F0502020204030204" pitchFamily="34" charset="0"/>
              </a:rPr>
              <a:t>v_bfile</a:t>
            </a:r>
            <a:r>
              <a:rPr lang="en-US" sz="1600" b="1" dirty="0">
                <a:latin typeface="Calibri" panose="020F0502020204030204" pitchFamily="34" charset="0"/>
              </a:rPr>
              <a:t>));</a:t>
            </a:r>
          </a:p>
          <a:p>
            <a:pPr>
              <a:defRPr/>
            </a:pPr>
            <a:r>
              <a:rPr lang="en-US" sz="1600" b="1" dirty="0">
                <a:latin typeface="Calibri" panose="020F0502020204030204" pitchFamily="34" charset="0"/>
              </a:rPr>
              <a:t>           DBMS_LOB.FILECLOSE(</a:t>
            </a:r>
            <a:r>
              <a:rPr lang="en-US" sz="1600" b="1" dirty="0" err="1">
                <a:latin typeface="Calibri" panose="020F0502020204030204" pitchFamily="34" charset="0"/>
              </a:rPr>
              <a:t>v_bfile</a:t>
            </a:r>
            <a:r>
              <a:rPr lang="en-US" sz="1600" b="1" dirty="0">
                <a:latin typeface="Calibri" panose="020F0502020204030204" pitchFamily="34" charset="0"/>
              </a:rPr>
              <a:t>);</a:t>
            </a:r>
          </a:p>
          <a:p>
            <a:pPr>
              <a:defRPr/>
            </a:pPr>
            <a:r>
              <a:rPr lang="en-US" sz="1600" b="1" dirty="0">
                <a:latin typeface="Calibri" panose="020F0502020204030204" pitchFamily="34" charset="0"/>
              </a:rPr>
              <a:t>        END IF;</a:t>
            </a:r>
          </a:p>
          <a:p>
            <a:pPr>
              <a:defRPr/>
            </a:pPr>
            <a:r>
              <a:rPr lang="en-US" sz="1600" b="1" dirty="0">
                <a:latin typeface="Calibri" panose="020F0502020204030204" pitchFamily="34" charset="0"/>
              </a:rPr>
              <a:t>     </a:t>
            </a:r>
            <a:r>
              <a:rPr lang="en-US" sz="1600" b="1" dirty="0" err="1">
                <a:latin typeface="Calibri" panose="020F0502020204030204" pitchFamily="34" charset="0"/>
              </a:rPr>
              <a:t>v_id_min_pac</a:t>
            </a:r>
            <a:r>
              <a:rPr lang="en-US" sz="1600" b="1" dirty="0">
                <a:latin typeface="Calibri" panose="020F0502020204030204" pitchFamily="34" charset="0"/>
              </a:rPr>
              <a:t>:=v_id_min_pac+10;</a:t>
            </a:r>
          </a:p>
          <a:p>
            <a:pPr>
              <a:defRPr/>
            </a:pPr>
            <a:r>
              <a:rPr lang="en-US" sz="1600" b="1" dirty="0">
                <a:latin typeface="Calibri" panose="020F0502020204030204" pitchFamily="34" charset="0"/>
              </a:rPr>
              <a:t>   END LOOP;</a:t>
            </a:r>
          </a:p>
          <a:p>
            <a:pPr>
              <a:defRPr/>
            </a:pPr>
            <a:r>
              <a:rPr lang="en-US" sz="1600" b="1" dirty="0">
                <a:latin typeface="Calibri" panose="020F0502020204030204" pitchFamily="34" charset="0"/>
              </a:rPr>
              <a:t>END;</a:t>
            </a:r>
          </a:p>
          <a:p>
            <a:pPr>
              <a:defRPr/>
            </a:pPr>
            <a:endParaRPr lang="en-US" sz="800" dirty="0">
              <a:latin typeface="Calibri" panose="020F0502020204030204" pitchFamily="34" charset="0"/>
            </a:endParaRPr>
          </a:p>
        </p:txBody>
      </p:sp>
      <p:pic>
        <p:nvPicPr>
          <p:cNvPr id="5" name="Imagen 4" descr="Interfaz de usuario gráfica, Aplicación&#10;&#10;Descripción generada automáticamente">
            <a:extLst>
              <a:ext uri="{FF2B5EF4-FFF2-40B4-BE49-F238E27FC236}">
                <a16:creationId xmlns:a16="http://schemas.microsoft.com/office/drawing/2014/main" id="{A9097524-89CC-4933-B891-B2A4D1204818}"/>
              </a:ext>
            </a:extLst>
          </p:cNvPr>
          <p:cNvPicPr>
            <a:picLocks noChangeAspect="1"/>
          </p:cNvPicPr>
          <p:nvPr/>
        </p:nvPicPr>
        <p:blipFill>
          <a:blip r:embed="rId3"/>
          <a:stretch>
            <a:fillRect/>
          </a:stretch>
        </p:blipFill>
        <p:spPr>
          <a:xfrm>
            <a:off x="160637" y="4982400"/>
            <a:ext cx="4054004" cy="1708433"/>
          </a:xfrm>
          <a:prstGeom prst="rect">
            <a:avLst/>
          </a:prstGeom>
        </p:spPr>
      </p:pic>
      <p:pic>
        <p:nvPicPr>
          <p:cNvPr id="9" name="Imagen 8" descr="Interfaz de usuario gráfica, Aplicación&#10;&#10;Descripción generada automáticamente">
            <a:extLst>
              <a:ext uri="{FF2B5EF4-FFF2-40B4-BE49-F238E27FC236}">
                <a16:creationId xmlns:a16="http://schemas.microsoft.com/office/drawing/2014/main" id="{FC50AE3B-0C62-4B87-95C0-D380B01F14F5}"/>
              </a:ext>
            </a:extLst>
          </p:cNvPr>
          <p:cNvPicPr>
            <a:picLocks noChangeAspect="1"/>
          </p:cNvPicPr>
          <p:nvPr/>
        </p:nvPicPr>
        <p:blipFill>
          <a:blip r:embed="rId4"/>
          <a:stretch>
            <a:fillRect/>
          </a:stretch>
        </p:blipFill>
        <p:spPr>
          <a:xfrm>
            <a:off x="4398620" y="4982400"/>
            <a:ext cx="4418300" cy="1699728"/>
          </a:xfrm>
          <a:prstGeom prst="rect">
            <a:avLst/>
          </a:prstGeom>
        </p:spPr>
      </p:pic>
    </p:spTree>
    <p:extLst>
      <p:ext uri="{BB962C8B-B14F-4D97-AF65-F5344CB8AC3E}">
        <p14:creationId xmlns:p14="http://schemas.microsoft.com/office/powerpoint/2010/main" val="19701839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5E38062B-3A7A-4367-8B1B-02E8FD8FAECD}"/>
              </a:ext>
            </a:extLst>
          </p:cNvPr>
          <p:cNvSpPr>
            <a:spLocks noGrp="1"/>
          </p:cNvSpPr>
          <p:nvPr>
            <p:ph type="title"/>
          </p:nvPr>
        </p:nvSpPr>
        <p:spPr>
          <a:xfrm>
            <a:off x="3004575" y="3476149"/>
            <a:ext cx="5995800" cy="2657714"/>
          </a:xfrm>
        </p:spPr>
        <p:txBody>
          <a:bodyPr anchor="ctr" anchorCtr="0"/>
          <a:lstStyle/>
          <a:p>
            <a:r>
              <a:rPr lang="es-ES_tradnl" sz="4800" b="1" dirty="0"/>
              <a:t>Cómo Trabajar con</a:t>
            </a:r>
            <a:br>
              <a:rPr lang="es-ES_tradnl" sz="4800" b="1" dirty="0"/>
            </a:br>
            <a:r>
              <a:rPr lang="es-ES_tradnl" sz="4800" b="1" dirty="0"/>
              <a:t>Tipos de Datos </a:t>
            </a:r>
            <a:br>
              <a:rPr lang="es-ES_tradnl" sz="4800" b="1" dirty="0"/>
            </a:br>
            <a:r>
              <a:rPr lang="es-ES_tradnl" sz="4800" b="1" dirty="0"/>
              <a:t>BFILE en una Base de Datos Local</a:t>
            </a:r>
          </a:p>
        </p:txBody>
      </p:sp>
    </p:spTree>
    <p:extLst>
      <p:ext uri="{BB962C8B-B14F-4D97-AF65-F5344CB8AC3E}">
        <p14:creationId xmlns:p14="http://schemas.microsoft.com/office/powerpoint/2010/main" val="35728796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2">
            <a:extLst>
              <a:ext uri="{FF2B5EF4-FFF2-40B4-BE49-F238E27FC236}">
                <a16:creationId xmlns:a16="http://schemas.microsoft.com/office/drawing/2014/main" id="{C6550999-7EF0-47E2-A24E-EE31591CFB61}"/>
              </a:ext>
            </a:extLst>
          </p:cNvPr>
          <p:cNvSpPr>
            <a:spLocks noGrp="1"/>
          </p:cNvSpPr>
          <p:nvPr>
            <p:ph type="title"/>
          </p:nvPr>
        </p:nvSpPr>
        <p:spPr>
          <a:xfrm>
            <a:off x="1670394" y="212725"/>
            <a:ext cx="4288185" cy="813000"/>
          </a:xfrm>
        </p:spPr>
        <p:txBody>
          <a:bodyPr/>
          <a:lstStyle/>
          <a:p>
            <a:pPr lvl="0" defTabSz="457200">
              <a:defRPr/>
            </a:pPr>
            <a:r>
              <a:rPr lang="en-US" sz="2800" b="1" dirty="0">
                <a:ea typeface="Arial Unicode MS"/>
                <a:cs typeface="Times New Roman" pitchFamily="18" charset="0"/>
              </a:rPr>
              <a:t>Consideraciones Generales</a:t>
            </a:r>
            <a:endParaRPr lang="es-CL" sz="2800" b="1" dirty="0">
              <a:solidFill>
                <a:prstClr val="white"/>
              </a:solidFill>
              <a:latin typeface="Calibri"/>
            </a:endParaRPr>
          </a:p>
        </p:txBody>
      </p:sp>
      <p:pic>
        <p:nvPicPr>
          <p:cNvPr id="3" name="Imagen 2">
            <a:extLst>
              <a:ext uri="{FF2B5EF4-FFF2-40B4-BE49-F238E27FC236}">
                <a16:creationId xmlns:a16="http://schemas.microsoft.com/office/drawing/2014/main" id="{B2B83854-3237-4EB6-A168-091EFEE09E2F}"/>
              </a:ext>
            </a:extLst>
          </p:cNvPr>
          <p:cNvPicPr>
            <a:picLocks noChangeAspect="1"/>
          </p:cNvPicPr>
          <p:nvPr/>
        </p:nvPicPr>
        <p:blipFill>
          <a:blip r:embed="rId3"/>
          <a:stretch>
            <a:fillRect/>
          </a:stretch>
        </p:blipFill>
        <p:spPr>
          <a:xfrm>
            <a:off x="1191475" y="1260662"/>
            <a:ext cx="6761050" cy="5102794"/>
          </a:xfrm>
          <a:prstGeom prst="rect">
            <a:avLst/>
          </a:prstGeom>
        </p:spPr>
      </p:pic>
    </p:spTree>
    <p:extLst>
      <p:ext uri="{BB962C8B-B14F-4D97-AF65-F5344CB8AC3E}">
        <p14:creationId xmlns:p14="http://schemas.microsoft.com/office/powerpoint/2010/main" val="1832918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2">
            <a:extLst>
              <a:ext uri="{FF2B5EF4-FFF2-40B4-BE49-F238E27FC236}">
                <a16:creationId xmlns:a16="http://schemas.microsoft.com/office/drawing/2014/main" id="{C6550999-7EF0-47E2-A24E-EE31591CFB61}"/>
              </a:ext>
            </a:extLst>
          </p:cNvPr>
          <p:cNvSpPr>
            <a:spLocks noGrp="1"/>
          </p:cNvSpPr>
          <p:nvPr>
            <p:ph type="title"/>
          </p:nvPr>
        </p:nvSpPr>
        <p:spPr>
          <a:xfrm>
            <a:off x="1670394" y="212725"/>
            <a:ext cx="4288185" cy="813000"/>
          </a:xfrm>
        </p:spPr>
        <p:txBody>
          <a:bodyPr/>
          <a:lstStyle/>
          <a:p>
            <a:pPr lvl="0" defTabSz="457200">
              <a:defRPr/>
            </a:pPr>
            <a:r>
              <a:rPr lang="en-US" sz="2800" b="1" dirty="0">
                <a:ea typeface="Arial Unicode MS"/>
                <a:cs typeface="Times New Roman" pitchFamily="18" charset="0"/>
              </a:rPr>
              <a:t>Consideraciones Generales</a:t>
            </a:r>
            <a:endParaRPr lang="es-CL" sz="2800" b="1" dirty="0">
              <a:solidFill>
                <a:prstClr val="white"/>
              </a:solidFill>
              <a:latin typeface="Calibri"/>
            </a:endParaRPr>
          </a:p>
        </p:txBody>
      </p:sp>
      <p:sp>
        <p:nvSpPr>
          <p:cNvPr id="4" name="Rectangle 3">
            <a:extLst>
              <a:ext uri="{FF2B5EF4-FFF2-40B4-BE49-F238E27FC236}">
                <a16:creationId xmlns:a16="http://schemas.microsoft.com/office/drawing/2014/main" id="{EB7782CC-F6D0-4FF1-8073-4163F2333E6B}"/>
              </a:ext>
            </a:extLst>
          </p:cNvPr>
          <p:cNvSpPr txBox="1">
            <a:spLocks noChangeArrowheads="1"/>
          </p:cNvSpPr>
          <p:nvPr/>
        </p:nvSpPr>
        <p:spPr bwMode="auto">
          <a:xfrm>
            <a:off x="611188" y="1302700"/>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Sintaxis para crear un objeto Directorio:</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 creación Directorio como usuario SYS:</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 como usuario HR:</a:t>
            </a:r>
          </a:p>
          <a:p>
            <a:pPr algn="just" defTabSz="457200" fontAlgn="base">
              <a:lnSpc>
                <a:spcPct val="80000"/>
              </a:lnSpc>
              <a:spcBef>
                <a:spcPct val="20000"/>
              </a:spcBef>
              <a:spcAft>
                <a:spcPct val="0"/>
              </a:spcAft>
              <a:buClrTx/>
              <a:buFontTx/>
              <a:buNone/>
            </a:pPr>
            <a:endParaRPr lang="es-CL" sz="2000" kern="1200" dirty="0">
              <a:solidFill>
                <a:prstClr val="black"/>
              </a:solidFill>
              <a:latin typeface="Calibri"/>
              <a:ea typeface="Arial Unicode MS"/>
              <a:cs typeface="Times New Roman" pitchFamily="18" charset="0"/>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5" name="Text Box 5">
            <a:extLst>
              <a:ext uri="{FF2B5EF4-FFF2-40B4-BE49-F238E27FC236}">
                <a16:creationId xmlns:a16="http://schemas.microsoft.com/office/drawing/2014/main" id="{78DECCF6-55CA-4B97-AA75-2EB1E122AB1A}"/>
              </a:ext>
            </a:extLst>
          </p:cNvPr>
          <p:cNvSpPr txBox="1">
            <a:spLocks noChangeArrowheads="1"/>
          </p:cNvSpPr>
          <p:nvPr/>
        </p:nvSpPr>
        <p:spPr bwMode="auto">
          <a:xfrm>
            <a:off x="1271989" y="1618300"/>
            <a:ext cx="6982336" cy="1323439"/>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lvl="0" fontAlgn="base">
              <a:spcBef>
                <a:spcPct val="0"/>
              </a:spcBef>
              <a:spcAft>
                <a:spcPct val="0"/>
              </a:spcAft>
              <a:buClrTx/>
              <a:defRPr/>
            </a:pPr>
            <a:endParaRPr lang="es-MX" sz="800" b="1" i="1" kern="1200" dirty="0">
              <a:solidFill>
                <a:sysClr val="windowText" lastClr="000000"/>
              </a:solidFill>
              <a:latin typeface="Calibri"/>
              <a:ea typeface="+mn-ea"/>
              <a:cs typeface="Arial" pitchFamily="34" charset="0"/>
            </a:endParaRPr>
          </a:p>
          <a:p>
            <a:pPr>
              <a:defRPr/>
            </a:pPr>
            <a:r>
              <a:rPr lang="en-US" sz="1600" b="1" dirty="0">
                <a:latin typeface="Calibri" panose="020F0502020204030204" pitchFamily="34" charset="0"/>
              </a:rPr>
              <a:t>CREATE [ OR REPLACE ] DIRECTORY </a:t>
            </a:r>
            <a:r>
              <a:rPr lang="en-US" sz="1600" b="1" i="1" dirty="0" err="1">
                <a:latin typeface="Calibri" panose="020F0502020204030204" pitchFamily="34" charset="0"/>
              </a:rPr>
              <a:t>nombre_directorio</a:t>
            </a:r>
            <a:endParaRPr lang="en-US" sz="1600" b="1" i="1" dirty="0">
              <a:latin typeface="Calibri" panose="020F0502020204030204" pitchFamily="34" charset="0"/>
            </a:endParaRPr>
          </a:p>
          <a:p>
            <a:pPr>
              <a:defRPr/>
            </a:pPr>
            <a:r>
              <a:rPr lang="en-US" sz="1600" b="1" dirty="0">
                <a:latin typeface="Calibri" panose="020F0502020204030204" pitchFamily="34" charset="0"/>
              </a:rPr>
              <a:t>  AS '</a:t>
            </a:r>
            <a:r>
              <a:rPr lang="en-US" sz="1600" b="1" i="1" dirty="0" err="1">
                <a:latin typeface="Calibri" panose="020F0502020204030204" pitchFamily="34" charset="0"/>
              </a:rPr>
              <a:t>ruta_física_de_los_archivos</a:t>
            </a:r>
            <a:r>
              <a:rPr lang="en-US" sz="1600" b="1" dirty="0">
                <a:latin typeface="Calibri" panose="020F0502020204030204" pitchFamily="34" charset="0"/>
              </a:rPr>
              <a:t>' ;</a:t>
            </a:r>
          </a:p>
          <a:p>
            <a:pPr>
              <a:defRPr/>
            </a:pPr>
            <a:endParaRPr lang="en-US" sz="1600" b="1" dirty="0">
              <a:latin typeface="Calibri" panose="020F0502020204030204" pitchFamily="34" charset="0"/>
            </a:endParaRPr>
          </a:p>
          <a:p>
            <a:pPr>
              <a:defRPr/>
            </a:pPr>
            <a:r>
              <a:rPr lang="en-US" sz="1600" b="1" dirty="0">
                <a:latin typeface="Calibri" panose="020F0502020204030204" pitchFamily="34" charset="0"/>
              </a:rPr>
              <a:t>GRANT READ ON DIRECTORY </a:t>
            </a:r>
            <a:r>
              <a:rPr lang="en-US" sz="1600" b="1" i="1" dirty="0" err="1">
                <a:latin typeface="Calibri" panose="020F0502020204030204" pitchFamily="34" charset="0"/>
              </a:rPr>
              <a:t>nombre_directorio</a:t>
            </a:r>
            <a:r>
              <a:rPr lang="en-US" sz="1600" b="1" dirty="0">
                <a:latin typeface="Calibri" panose="020F0502020204030204" pitchFamily="34" charset="0"/>
              </a:rPr>
              <a:t> TO </a:t>
            </a:r>
            <a:r>
              <a:rPr lang="en-US" sz="1600" b="1" i="1" dirty="0" err="1">
                <a:latin typeface="Calibri" panose="020F0502020204030204" pitchFamily="34" charset="0"/>
              </a:rPr>
              <a:t>usuario</a:t>
            </a:r>
            <a:r>
              <a:rPr lang="en-US" sz="1600" b="1" dirty="0">
                <a:latin typeface="Calibri" panose="020F0502020204030204" pitchFamily="34" charset="0"/>
              </a:rPr>
              <a:t>;</a:t>
            </a:r>
            <a:endParaRPr lang="en-US" sz="1600" b="1" i="1" dirty="0">
              <a:latin typeface="Calibri" panose="020F0502020204030204" pitchFamily="34" charset="0"/>
            </a:endParaRPr>
          </a:p>
          <a:p>
            <a:pPr>
              <a:defRPr/>
            </a:pPr>
            <a:endParaRPr kumimoji="0" lang="en-US" sz="800" b="1"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6" name="Text Box 5">
            <a:extLst>
              <a:ext uri="{FF2B5EF4-FFF2-40B4-BE49-F238E27FC236}">
                <a16:creationId xmlns:a16="http://schemas.microsoft.com/office/drawing/2014/main" id="{714916BF-C169-44B5-B6BD-9D78E9704E50}"/>
              </a:ext>
            </a:extLst>
          </p:cNvPr>
          <p:cNvSpPr txBox="1">
            <a:spLocks noChangeArrowheads="1"/>
          </p:cNvSpPr>
          <p:nvPr/>
        </p:nvSpPr>
        <p:spPr bwMode="auto">
          <a:xfrm>
            <a:off x="1276105" y="3463581"/>
            <a:ext cx="6982336" cy="830997"/>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lvl="0" fontAlgn="base">
              <a:spcBef>
                <a:spcPct val="0"/>
              </a:spcBef>
              <a:spcAft>
                <a:spcPct val="0"/>
              </a:spcAft>
              <a:buClrTx/>
              <a:defRPr/>
            </a:pPr>
            <a:endParaRPr lang="es-MX" sz="800" b="1" i="1" kern="1200" dirty="0">
              <a:solidFill>
                <a:sysClr val="windowText" lastClr="000000"/>
              </a:solidFill>
              <a:latin typeface="Calibri"/>
              <a:ea typeface="+mn-ea"/>
              <a:cs typeface="Arial" pitchFamily="34" charset="0"/>
            </a:endParaRPr>
          </a:p>
          <a:p>
            <a:pPr>
              <a:defRPr/>
            </a:pPr>
            <a:r>
              <a:rPr lang="en-US" sz="1600" b="1" dirty="0">
                <a:latin typeface="Calibri" panose="020F0502020204030204" pitchFamily="34" charset="0"/>
              </a:rPr>
              <a:t>CREATE DIRECTORY DIR_FOTOS_PACIENTES AS 'C:\</a:t>
            </a:r>
            <a:r>
              <a:rPr lang="en-US" sz="1600" b="1" dirty="0" err="1">
                <a:latin typeface="Calibri" panose="020F0502020204030204" pitchFamily="34" charset="0"/>
              </a:rPr>
              <a:t>imagenes</a:t>
            </a:r>
            <a:r>
              <a:rPr lang="en-US" sz="1600" b="1" dirty="0">
                <a:latin typeface="Calibri" panose="020F0502020204030204" pitchFamily="34" charset="0"/>
              </a:rPr>
              <a:t>\</a:t>
            </a:r>
            <a:r>
              <a:rPr lang="en-US" sz="1600" b="1" dirty="0" err="1">
                <a:latin typeface="Calibri" panose="020F0502020204030204" pitchFamily="34" charset="0"/>
              </a:rPr>
              <a:t>fotos_pacientes</a:t>
            </a:r>
            <a:r>
              <a:rPr lang="en-US" sz="1600" b="1" dirty="0">
                <a:latin typeface="Calibri" panose="020F0502020204030204" pitchFamily="34" charset="0"/>
              </a:rPr>
              <a:t>';</a:t>
            </a:r>
          </a:p>
          <a:p>
            <a:pPr>
              <a:defRPr/>
            </a:pPr>
            <a:r>
              <a:rPr lang="en-US" sz="1600" b="1" dirty="0">
                <a:latin typeface="Calibri" panose="020F0502020204030204" pitchFamily="34" charset="0"/>
              </a:rPr>
              <a:t>GRANT READ ON DIRECTORY DIR_FOTOS_PACIENTES TO </a:t>
            </a:r>
            <a:r>
              <a:rPr lang="en-US" sz="1600" b="1" dirty="0" err="1">
                <a:latin typeface="Calibri" panose="020F0502020204030204" pitchFamily="34" charset="0"/>
              </a:rPr>
              <a:t>hr</a:t>
            </a:r>
            <a:r>
              <a:rPr lang="en-US" sz="1600" b="1" dirty="0">
                <a:latin typeface="Calibri" panose="020F0502020204030204" pitchFamily="34" charset="0"/>
              </a:rPr>
              <a:t>;</a:t>
            </a:r>
          </a:p>
          <a:p>
            <a:pPr>
              <a:defRPr/>
            </a:pPr>
            <a:endParaRPr lang="en-US" sz="800" dirty="0">
              <a:latin typeface="Calibri" panose="020F0502020204030204" pitchFamily="34" charset="0"/>
            </a:endParaRPr>
          </a:p>
        </p:txBody>
      </p:sp>
      <p:sp>
        <p:nvSpPr>
          <p:cNvPr id="7" name="CuadroTexto 6">
            <a:extLst>
              <a:ext uri="{FF2B5EF4-FFF2-40B4-BE49-F238E27FC236}">
                <a16:creationId xmlns:a16="http://schemas.microsoft.com/office/drawing/2014/main" id="{27FC8C4B-17DC-41C5-917F-D27134F65E42}"/>
              </a:ext>
            </a:extLst>
          </p:cNvPr>
          <p:cNvSpPr txBox="1"/>
          <p:nvPr/>
        </p:nvSpPr>
        <p:spPr>
          <a:xfrm>
            <a:off x="852614" y="3632882"/>
            <a:ext cx="358346" cy="407988"/>
          </a:xfrm>
          <a:prstGeom prst="rect">
            <a:avLst/>
          </a:prstGeom>
          <a:noFill/>
          <a:ln>
            <a:noFill/>
          </a:ln>
        </p:spPr>
        <p:txBody>
          <a:bodyPr spcFirstLastPara="1" wrap="none" lIns="91425" tIns="45700" rIns="91425" bIns="45700" rtlCol="0" anchor="t" anchorCtr="0">
            <a:noAutofit/>
          </a:bodyPr>
          <a:lstStyle/>
          <a:p>
            <a:pPr algn="l"/>
            <a:r>
              <a:rPr lang="es-CL" sz="2800" b="1" dirty="0">
                <a:solidFill>
                  <a:srgbClr val="C00000"/>
                </a:solidFill>
                <a:latin typeface="Calibri" panose="020F0502020204030204" pitchFamily="34" charset="0"/>
                <a:cs typeface="Calibri" panose="020F0502020204030204" pitchFamily="34" charset="0"/>
              </a:rPr>
              <a:t>1</a:t>
            </a:r>
          </a:p>
        </p:txBody>
      </p:sp>
      <p:sp>
        <p:nvSpPr>
          <p:cNvPr id="8" name="Text Box 5">
            <a:extLst>
              <a:ext uri="{FF2B5EF4-FFF2-40B4-BE49-F238E27FC236}">
                <a16:creationId xmlns:a16="http://schemas.microsoft.com/office/drawing/2014/main" id="{FD08D3B0-0449-45FF-BE3C-5F73838CD4D2}"/>
              </a:ext>
            </a:extLst>
          </p:cNvPr>
          <p:cNvSpPr txBox="1">
            <a:spLocks noChangeArrowheads="1"/>
          </p:cNvSpPr>
          <p:nvPr/>
        </p:nvSpPr>
        <p:spPr bwMode="auto">
          <a:xfrm>
            <a:off x="1292577" y="4962876"/>
            <a:ext cx="6982336" cy="1323439"/>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lvl="0" fontAlgn="base">
              <a:spcBef>
                <a:spcPct val="0"/>
              </a:spcBef>
              <a:spcAft>
                <a:spcPct val="0"/>
              </a:spcAft>
              <a:buClrTx/>
              <a:defRPr/>
            </a:pPr>
            <a:endParaRPr lang="es-MX" sz="800" b="1" i="1" kern="1200" dirty="0">
              <a:solidFill>
                <a:sysClr val="windowText" lastClr="000000"/>
              </a:solidFill>
              <a:latin typeface="Calibri"/>
              <a:ea typeface="+mn-ea"/>
              <a:cs typeface="Arial" pitchFamily="34" charset="0"/>
            </a:endParaRPr>
          </a:p>
          <a:p>
            <a:pPr>
              <a:defRPr/>
            </a:pPr>
            <a:r>
              <a:rPr lang="en-US" sz="1600" b="1" dirty="0">
                <a:latin typeface="Calibri" panose="020F0502020204030204" pitchFamily="34" charset="0"/>
              </a:rPr>
              <a:t>CREATE TABLE PACIENTE</a:t>
            </a:r>
          </a:p>
          <a:p>
            <a:pPr>
              <a:defRPr/>
            </a:pPr>
            <a:r>
              <a:rPr lang="en-US" sz="1600" b="1" dirty="0">
                <a:latin typeface="Calibri" panose="020F0502020204030204" pitchFamily="34" charset="0"/>
              </a:rPr>
              <a:t>(</a:t>
            </a:r>
            <a:r>
              <a:rPr lang="en-US" sz="1600" b="1" dirty="0" err="1">
                <a:latin typeface="Calibri" panose="020F0502020204030204" pitchFamily="34" charset="0"/>
              </a:rPr>
              <a:t>id_paciente</a:t>
            </a:r>
            <a:r>
              <a:rPr lang="en-US" sz="1600" b="1" dirty="0">
                <a:latin typeface="Calibri" panose="020F0502020204030204" pitchFamily="34" charset="0"/>
              </a:rPr>
              <a:t> NUMBER(10) NOT NULL CONSTRAINT PK_PACIENTE PRIMARY KEY,</a:t>
            </a:r>
          </a:p>
          <a:p>
            <a:pPr>
              <a:defRPr/>
            </a:pPr>
            <a:r>
              <a:rPr lang="en-US" sz="1600" b="1" dirty="0">
                <a:latin typeface="Calibri" panose="020F0502020204030204" pitchFamily="34" charset="0"/>
              </a:rPr>
              <a:t> </a:t>
            </a:r>
            <a:r>
              <a:rPr lang="en-US" sz="1600" b="1" dirty="0" err="1">
                <a:latin typeface="Calibri" panose="020F0502020204030204" pitchFamily="34" charset="0"/>
              </a:rPr>
              <a:t>nombre_paciente</a:t>
            </a:r>
            <a:r>
              <a:rPr lang="en-US" sz="1600" b="1" dirty="0">
                <a:latin typeface="Calibri" panose="020F0502020204030204" pitchFamily="34" charset="0"/>
              </a:rPr>
              <a:t> VARCHAR2(50) NOT NULL,</a:t>
            </a:r>
          </a:p>
          <a:p>
            <a:pPr>
              <a:defRPr/>
            </a:pPr>
            <a:r>
              <a:rPr lang="en-US" sz="1600" b="1" dirty="0">
                <a:latin typeface="Calibri" panose="020F0502020204030204" pitchFamily="34" charset="0"/>
              </a:rPr>
              <a:t> </a:t>
            </a:r>
            <a:r>
              <a:rPr lang="en-US" sz="1600" b="1" dirty="0" err="1">
                <a:latin typeface="Calibri" panose="020F0502020204030204" pitchFamily="34" charset="0"/>
              </a:rPr>
              <a:t>foto_paciente</a:t>
            </a:r>
            <a:r>
              <a:rPr lang="en-US" sz="1600" b="1" dirty="0">
                <a:latin typeface="Calibri" panose="020F0502020204030204" pitchFamily="34" charset="0"/>
              </a:rPr>
              <a:t> BFILE);</a:t>
            </a:r>
          </a:p>
          <a:p>
            <a:pPr>
              <a:defRPr/>
            </a:pPr>
            <a:endParaRPr lang="en-US" sz="800" dirty="0">
              <a:latin typeface="Calibri" panose="020F0502020204030204" pitchFamily="34" charset="0"/>
            </a:endParaRPr>
          </a:p>
        </p:txBody>
      </p:sp>
      <p:sp>
        <p:nvSpPr>
          <p:cNvPr id="9" name="CuadroTexto 8">
            <a:extLst>
              <a:ext uri="{FF2B5EF4-FFF2-40B4-BE49-F238E27FC236}">
                <a16:creationId xmlns:a16="http://schemas.microsoft.com/office/drawing/2014/main" id="{E0158B21-2BF0-423E-B1C8-BA305D2D59CD}"/>
              </a:ext>
            </a:extLst>
          </p:cNvPr>
          <p:cNvSpPr txBox="1"/>
          <p:nvPr/>
        </p:nvSpPr>
        <p:spPr>
          <a:xfrm>
            <a:off x="852614" y="5420601"/>
            <a:ext cx="358346" cy="407988"/>
          </a:xfrm>
          <a:prstGeom prst="rect">
            <a:avLst/>
          </a:prstGeom>
          <a:noFill/>
          <a:ln>
            <a:noFill/>
          </a:ln>
        </p:spPr>
        <p:txBody>
          <a:bodyPr spcFirstLastPara="1" wrap="none" lIns="91425" tIns="45700" rIns="91425" bIns="45700" rtlCol="0" anchor="t" anchorCtr="0">
            <a:noAutofit/>
          </a:bodyPr>
          <a:lstStyle/>
          <a:p>
            <a:pPr algn="l"/>
            <a:r>
              <a:rPr lang="es-CL" sz="2800" b="1" dirty="0">
                <a:solidFill>
                  <a:srgbClr val="C00000"/>
                </a:solidFill>
                <a:latin typeface="Calibri" panose="020F0502020204030204" pitchFamily="34" charset="0"/>
                <a:cs typeface="Calibri" panose="020F0502020204030204" pitchFamily="34" charset="0"/>
              </a:rPr>
              <a:t>2</a:t>
            </a:r>
          </a:p>
        </p:txBody>
      </p:sp>
    </p:spTree>
    <p:extLst>
      <p:ext uri="{BB962C8B-B14F-4D97-AF65-F5344CB8AC3E}">
        <p14:creationId xmlns:p14="http://schemas.microsoft.com/office/powerpoint/2010/main" val="32092965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2">
            <a:extLst>
              <a:ext uri="{FF2B5EF4-FFF2-40B4-BE49-F238E27FC236}">
                <a16:creationId xmlns:a16="http://schemas.microsoft.com/office/drawing/2014/main" id="{C6550999-7EF0-47E2-A24E-EE31591CFB61}"/>
              </a:ext>
            </a:extLst>
          </p:cNvPr>
          <p:cNvSpPr>
            <a:spLocks noGrp="1"/>
          </p:cNvSpPr>
          <p:nvPr>
            <p:ph type="title"/>
          </p:nvPr>
        </p:nvSpPr>
        <p:spPr>
          <a:xfrm>
            <a:off x="1559181" y="212725"/>
            <a:ext cx="4458557" cy="813000"/>
          </a:xfrm>
        </p:spPr>
        <p:txBody>
          <a:bodyPr/>
          <a:lstStyle/>
          <a:p>
            <a:pPr lvl="0" defTabSz="457200">
              <a:defRPr/>
            </a:pPr>
            <a:r>
              <a:rPr lang="es-CL" sz="2800" b="1" dirty="0"/>
              <a:t>Uso de Tipos de Datos BFILE</a:t>
            </a:r>
            <a:endParaRPr lang="es-CL" sz="2800" b="1" dirty="0">
              <a:solidFill>
                <a:prstClr val="white"/>
              </a:solidFill>
              <a:latin typeface="Calibri"/>
            </a:endParaRPr>
          </a:p>
        </p:txBody>
      </p:sp>
      <p:sp>
        <p:nvSpPr>
          <p:cNvPr id="11" name="Text Box 5">
            <a:extLst>
              <a:ext uri="{FF2B5EF4-FFF2-40B4-BE49-F238E27FC236}">
                <a16:creationId xmlns:a16="http://schemas.microsoft.com/office/drawing/2014/main" id="{BDFE0DAD-CFEB-46CA-9975-D4C3CB67BE83}"/>
              </a:ext>
            </a:extLst>
          </p:cNvPr>
          <p:cNvSpPr txBox="1">
            <a:spLocks noChangeArrowheads="1"/>
          </p:cNvSpPr>
          <p:nvPr/>
        </p:nvSpPr>
        <p:spPr bwMode="auto">
          <a:xfrm>
            <a:off x="847733" y="1614179"/>
            <a:ext cx="7418937" cy="2554545"/>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lvl="0" fontAlgn="base">
              <a:spcBef>
                <a:spcPct val="0"/>
              </a:spcBef>
              <a:spcAft>
                <a:spcPct val="0"/>
              </a:spcAft>
              <a:buClrTx/>
              <a:defRPr/>
            </a:pPr>
            <a:endParaRPr lang="es-MX" sz="800" b="1" i="1" kern="1200" dirty="0">
              <a:solidFill>
                <a:sysClr val="windowText" lastClr="000000"/>
              </a:solidFill>
              <a:latin typeface="Calibri"/>
              <a:ea typeface="+mn-ea"/>
              <a:cs typeface="Arial" pitchFamily="34" charset="0"/>
            </a:endParaRPr>
          </a:p>
          <a:p>
            <a:pPr>
              <a:defRPr/>
            </a:pPr>
            <a:r>
              <a:rPr lang="en-US" sz="1600" b="1" dirty="0">
                <a:latin typeface="Calibri" panose="020F0502020204030204" pitchFamily="34" charset="0"/>
              </a:rPr>
              <a:t>BEGIN</a:t>
            </a:r>
          </a:p>
          <a:p>
            <a:pPr>
              <a:defRPr/>
            </a:pPr>
            <a:r>
              <a:rPr lang="en-US" sz="1600" b="1" dirty="0">
                <a:latin typeface="Calibri" panose="020F0502020204030204" pitchFamily="34" charset="0"/>
              </a:rPr>
              <a:t>  INSERT INTO </a:t>
            </a:r>
            <a:r>
              <a:rPr lang="en-US" sz="1600" b="1" dirty="0" err="1">
                <a:latin typeface="Calibri" panose="020F0502020204030204" pitchFamily="34" charset="0"/>
              </a:rPr>
              <a:t>paciente</a:t>
            </a:r>
            <a:r>
              <a:rPr lang="en-US" sz="1600" b="1" dirty="0">
                <a:latin typeface="Calibri" panose="020F0502020204030204" pitchFamily="34" charset="0"/>
              </a:rPr>
              <a:t> </a:t>
            </a:r>
          </a:p>
          <a:p>
            <a:pPr>
              <a:defRPr/>
            </a:pPr>
            <a:r>
              <a:rPr lang="en-US" sz="1600" b="1" dirty="0">
                <a:latin typeface="Calibri" panose="020F0502020204030204" pitchFamily="34" charset="0"/>
              </a:rPr>
              <a:t>  VALUES (10,'Juan Antonio Pérez Soto',</a:t>
            </a:r>
            <a:r>
              <a:rPr lang="en-US" sz="1600" b="1" dirty="0" err="1">
                <a:latin typeface="Calibri" panose="020F0502020204030204" pitchFamily="34" charset="0"/>
              </a:rPr>
              <a:t>bfilename</a:t>
            </a:r>
            <a:r>
              <a:rPr lang="en-US" sz="1600" b="1" dirty="0">
                <a:latin typeface="Calibri" panose="020F0502020204030204" pitchFamily="34" charset="0"/>
              </a:rPr>
              <a:t>('DIR_FOTOS_PACIENTES','10.jpg')); </a:t>
            </a:r>
          </a:p>
          <a:p>
            <a:pPr>
              <a:defRPr/>
            </a:pPr>
            <a:r>
              <a:rPr lang="en-US" sz="1600" b="1" dirty="0">
                <a:latin typeface="Calibri" panose="020F0502020204030204" pitchFamily="34" charset="0"/>
              </a:rPr>
              <a:t>    INSERT INTO </a:t>
            </a:r>
            <a:r>
              <a:rPr lang="en-US" sz="1600" b="1" dirty="0" err="1">
                <a:latin typeface="Calibri" panose="020F0502020204030204" pitchFamily="34" charset="0"/>
              </a:rPr>
              <a:t>paciente</a:t>
            </a:r>
            <a:r>
              <a:rPr lang="en-US" sz="1600" b="1" dirty="0">
                <a:latin typeface="Calibri" panose="020F0502020204030204" pitchFamily="34" charset="0"/>
              </a:rPr>
              <a:t>(</a:t>
            </a:r>
            <a:r>
              <a:rPr lang="en-US" sz="1600" b="1" dirty="0" err="1">
                <a:latin typeface="Calibri" panose="020F0502020204030204" pitchFamily="34" charset="0"/>
              </a:rPr>
              <a:t>id_paciente,nombre_paciente,foto_paciente</a:t>
            </a:r>
            <a:r>
              <a:rPr lang="en-US" sz="1600" b="1" dirty="0">
                <a:latin typeface="Calibri" panose="020F0502020204030204" pitchFamily="34" charset="0"/>
              </a:rPr>
              <a:t>)</a:t>
            </a:r>
          </a:p>
          <a:p>
            <a:pPr>
              <a:defRPr/>
            </a:pPr>
            <a:r>
              <a:rPr lang="en-US" sz="1600" b="1" dirty="0">
                <a:latin typeface="Calibri" panose="020F0502020204030204" pitchFamily="34" charset="0"/>
              </a:rPr>
              <a:t>         VALUES(20,'María </a:t>
            </a:r>
            <a:r>
              <a:rPr lang="en-US" sz="1600" b="1" dirty="0" err="1">
                <a:latin typeface="Calibri" panose="020F0502020204030204" pitchFamily="34" charset="0"/>
              </a:rPr>
              <a:t>Pía</a:t>
            </a:r>
            <a:r>
              <a:rPr lang="en-US" sz="1600" b="1" dirty="0">
                <a:latin typeface="Calibri" panose="020F0502020204030204" pitchFamily="34" charset="0"/>
              </a:rPr>
              <a:t> Santander </a:t>
            </a:r>
            <a:r>
              <a:rPr lang="en-US" sz="1600" b="1" dirty="0" err="1">
                <a:latin typeface="Calibri" panose="020F0502020204030204" pitchFamily="34" charset="0"/>
              </a:rPr>
              <a:t>Toro',NULL</a:t>
            </a:r>
            <a:r>
              <a:rPr lang="en-US" sz="1600" b="1" dirty="0">
                <a:latin typeface="Calibri" panose="020F0502020204030204" pitchFamily="34" charset="0"/>
              </a:rPr>
              <a:t>);</a:t>
            </a:r>
          </a:p>
          <a:p>
            <a:pPr>
              <a:defRPr/>
            </a:pPr>
            <a:r>
              <a:rPr lang="en-US" sz="1600" b="1" dirty="0">
                <a:latin typeface="Calibri" panose="020F0502020204030204" pitchFamily="34" charset="0"/>
              </a:rPr>
              <a:t>  INSERT INTO </a:t>
            </a:r>
            <a:r>
              <a:rPr lang="en-US" sz="1600" b="1" dirty="0" err="1">
                <a:latin typeface="Calibri" panose="020F0502020204030204" pitchFamily="34" charset="0"/>
              </a:rPr>
              <a:t>paciente</a:t>
            </a:r>
            <a:r>
              <a:rPr lang="en-US" sz="1600" b="1" dirty="0">
                <a:latin typeface="Calibri" panose="020F0502020204030204" pitchFamily="34" charset="0"/>
              </a:rPr>
              <a:t>(</a:t>
            </a:r>
            <a:r>
              <a:rPr lang="en-US" sz="1600" b="1" dirty="0" err="1">
                <a:latin typeface="Calibri" panose="020F0502020204030204" pitchFamily="34" charset="0"/>
              </a:rPr>
              <a:t>id_paciente,nombre_paciente,foto_paciente</a:t>
            </a:r>
            <a:r>
              <a:rPr lang="en-US" sz="1600" b="1" dirty="0">
                <a:latin typeface="Calibri" panose="020F0502020204030204" pitchFamily="34" charset="0"/>
              </a:rPr>
              <a:t>)</a:t>
            </a:r>
          </a:p>
          <a:p>
            <a:pPr>
              <a:defRPr/>
            </a:pPr>
            <a:r>
              <a:rPr lang="en-US" sz="1600" b="1" dirty="0">
                <a:latin typeface="Calibri" panose="020F0502020204030204" pitchFamily="34" charset="0"/>
              </a:rPr>
              <a:t>         VALUES(30,'Patricia </a:t>
            </a:r>
            <a:r>
              <a:rPr lang="en-US" sz="1600" b="1" dirty="0" err="1">
                <a:latin typeface="Calibri" panose="020F0502020204030204" pitchFamily="34" charset="0"/>
              </a:rPr>
              <a:t>Sepúlveda</a:t>
            </a:r>
            <a:r>
              <a:rPr lang="en-US" sz="1600" b="1" dirty="0">
                <a:latin typeface="Calibri" panose="020F0502020204030204" pitchFamily="34" charset="0"/>
              </a:rPr>
              <a:t> </a:t>
            </a:r>
            <a:r>
              <a:rPr lang="en-US" sz="1600" b="1" dirty="0" err="1">
                <a:latin typeface="Calibri" panose="020F0502020204030204" pitchFamily="34" charset="0"/>
              </a:rPr>
              <a:t>Arias',NULL</a:t>
            </a:r>
            <a:r>
              <a:rPr lang="en-US" sz="1600" b="1" dirty="0">
                <a:latin typeface="Calibri" panose="020F0502020204030204" pitchFamily="34" charset="0"/>
              </a:rPr>
              <a:t>);</a:t>
            </a:r>
          </a:p>
          <a:p>
            <a:pPr>
              <a:defRPr/>
            </a:pPr>
            <a:r>
              <a:rPr lang="en-US" sz="1600" b="1" dirty="0">
                <a:latin typeface="Calibri" panose="020F0502020204030204" pitchFamily="34" charset="0"/>
              </a:rPr>
              <a:t>  COMMIT;</a:t>
            </a:r>
          </a:p>
          <a:p>
            <a:pPr>
              <a:defRPr/>
            </a:pPr>
            <a:r>
              <a:rPr lang="en-US" sz="1600" b="1" dirty="0">
                <a:latin typeface="Calibri" panose="020F0502020204030204" pitchFamily="34" charset="0"/>
              </a:rPr>
              <a:t>END;</a:t>
            </a:r>
          </a:p>
          <a:p>
            <a:pPr>
              <a:defRPr/>
            </a:pPr>
            <a:endParaRPr lang="en-US" sz="800" dirty="0">
              <a:latin typeface="Calibri" panose="020F0502020204030204" pitchFamily="34" charset="0"/>
            </a:endParaRPr>
          </a:p>
        </p:txBody>
      </p:sp>
      <p:sp>
        <p:nvSpPr>
          <p:cNvPr id="12" name="CuadroTexto 11">
            <a:extLst>
              <a:ext uri="{FF2B5EF4-FFF2-40B4-BE49-F238E27FC236}">
                <a16:creationId xmlns:a16="http://schemas.microsoft.com/office/drawing/2014/main" id="{A8A115F9-0816-4CEE-BF1A-903ABDF43236}"/>
              </a:ext>
            </a:extLst>
          </p:cNvPr>
          <p:cNvSpPr txBox="1"/>
          <p:nvPr/>
        </p:nvSpPr>
        <p:spPr>
          <a:xfrm>
            <a:off x="486029" y="2364248"/>
            <a:ext cx="358346" cy="407988"/>
          </a:xfrm>
          <a:prstGeom prst="rect">
            <a:avLst/>
          </a:prstGeom>
          <a:noFill/>
          <a:ln>
            <a:noFill/>
          </a:ln>
        </p:spPr>
        <p:txBody>
          <a:bodyPr spcFirstLastPara="1" wrap="none" lIns="91425" tIns="45700" rIns="91425" bIns="45700" rtlCol="0" anchor="t" anchorCtr="0">
            <a:noAutofit/>
          </a:bodyPr>
          <a:lstStyle/>
          <a:p>
            <a:pPr algn="l"/>
            <a:r>
              <a:rPr lang="es-CL" sz="2800" b="1" dirty="0">
                <a:solidFill>
                  <a:srgbClr val="C00000"/>
                </a:solidFill>
                <a:latin typeface="Calibri" panose="020F0502020204030204" pitchFamily="34" charset="0"/>
                <a:cs typeface="Calibri" panose="020F0502020204030204" pitchFamily="34" charset="0"/>
              </a:rPr>
              <a:t>3</a:t>
            </a:r>
          </a:p>
        </p:txBody>
      </p:sp>
      <p:sp>
        <p:nvSpPr>
          <p:cNvPr id="13" name="Rectangle 3">
            <a:extLst>
              <a:ext uri="{FF2B5EF4-FFF2-40B4-BE49-F238E27FC236}">
                <a16:creationId xmlns:a16="http://schemas.microsoft.com/office/drawing/2014/main" id="{C9B98719-4703-4048-B958-47649827E23F}"/>
              </a:ext>
            </a:extLst>
          </p:cNvPr>
          <p:cNvSpPr txBox="1">
            <a:spLocks noChangeArrowheads="1"/>
          </p:cNvSpPr>
          <p:nvPr/>
        </p:nvSpPr>
        <p:spPr bwMode="auto">
          <a:xfrm>
            <a:off x="611188" y="1327412"/>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 como usuario HR:</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pic>
        <p:nvPicPr>
          <p:cNvPr id="3" name="Imagen 2" descr="Interfaz de usuario gráfica, Texto, Aplicación&#10;&#10;Descripción generada automáticamente">
            <a:extLst>
              <a:ext uri="{FF2B5EF4-FFF2-40B4-BE49-F238E27FC236}">
                <a16:creationId xmlns:a16="http://schemas.microsoft.com/office/drawing/2014/main" id="{4158BEC6-F659-4A31-B1B3-88059BFE3A5B}"/>
              </a:ext>
            </a:extLst>
          </p:cNvPr>
          <p:cNvPicPr>
            <a:picLocks noChangeAspect="1"/>
          </p:cNvPicPr>
          <p:nvPr/>
        </p:nvPicPr>
        <p:blipFill>
          <a:blip r:embed="rId3"/>
          <a:stretch>
            <a:fillRect/>
          </a:stretch>
        </p:blipFill>
        <p:spPr>
          <a:xfrm>
            <a:off x="1227057" y="4297650"/>
            <a:ext cx="6607129" cy="1637048"/>
          </a:xfrm>
          <a:prstGeom prst="rect">
            <a:avLst/>
          </a:prstGeom>
        </p:spPr>
      </p:pic>
    </p:spTree>
    <p:extLst>
      <p:ext uri="{BB962C8B-B14F-4D97-AF65-F5344CB8AC3E}">
        <p14:creationId xmlns:p14="http://schemas.microsoft.com/office/powerpoint/2010/main" val="2432001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2">
            <a:extLst>
              <a:ext uri="{FF2B5EF4-FFF2-40B4-BE49-F238E27FC236}">
                <a16:creationId xmlns:a16="http://schemas.microsoft.com/office/drawing/2014/main" id="{C6550999-7EF0-47E2-A24E-EE31591CFB61}"/>
              </a:ext>
            </a:extLst>
          </p:cNvPr>
          <p:cNvSpPr>
            <a:spLocks noGrp="1"/>
          </p:cNvSpPr>
          <p:nvPr>
            <p:ph type="title"/>
          </p:nvPr>
        </p:nvSpPr>
        <p:spPr>
          <a:xfrm>
            <a:off x="1608609" y="212725"/>
            <a:ext cx="4433844" cy="813000"/>
          </a:xfrm>
        </p:spPr>
        <p:txBody>
          <a:bodyPr/>
          <a:lstStyle/>
          <a:p>
            <a:pPr lvl="0" defTabSz="457200">
              <a:defRPr/>
            </a:pPr>
            <a:r>
              <a:rPr lang="es-CL" sz="2800" b="1" dirty="0"/>
              <a:t>Uso de Tipos de Datos BFILE</a:t>
            </a:r>
            <a:endParaRPr lang="es-CL" sz="2800" b="1" dirty="0">
              <a:solidFill>
                <a:prstClr val="white"/>
              </a:solidFill>
              <a:latin typeface="Calibri"/>
            </a:endParaRPr>
          </a:p>
        </p:txBody>
      </p:sp>
      <p:sp>
        <p:nvSpPr>
          <p:cNvPr id="7" name="Rectangle 3">
            <a:extLst>
              <a:ext uri="{FF2B5EF4-FFF2-40B4-BE49-F238E27FC236}">
                <a16:creationId xmlns:a16="http://schemas.microsoft.com/office/drawing/2014/main" id="{02750549-731A-4A41-B762-E5677B5E4C83}"/>
              </a:ext>
            </a:extLst>
          </p:cNvPr>
          <p:cNvSpPr txBox="1">
            <a:spLocks noChangeArrowheads="1"/>
          </p:cNvSpPr>
          <p:nvPr/>
        </p:nvSpPr>
        <p:spPr bwMode="auto">
          <a:xfrm>
            <a:off x="611188" y="1240909"/>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 como usuario HR: actualización de fotos</a:t>
            </a: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2000" kern="1200" dirty="0">
              <a:solidFill>
                <a:prstClr val="black"/>
              </a:solidFill>
              <a:latin typeface="Calibri"/>
              <a:ea typeface="Arial Unicode MS"/>
              <a:cs typeface="Arial Unicode MS"/>
            </a:endParaRPr>
          </a:p>
          <a:p>
            <a:pPr algn="just" defTabSz="457200" fontAlgn="base">
              <a:lnSpc>
                <a:spcPct val="80000"/>
              </a:lnSpc>
              <a:spcBef>
                <a:spcPct val="20000"/>
              </a:spcBef>
              <a:spcAft>
                <a:spcPct val="0"/>
              </a:spcAft>
              <a:buClrTx/>
            </a:pPr>
            <a:endParaRPr lang="es-CL" sz="2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1000" kern="1200" dirty="0">
              <a:solidFill>
                <a:prstClr val="black"/>
              </a:solidFill>
              <a:latin typeface="Calibri"/>
              <a:ea typeface="Arial Unicode MS"/>
              <a:cs typeface="Arial Unicode MS"/>
            </a:endParaRPr>
          </a:p>
          <a:p>
            <a:pPr marL="609600" indent="-609600" algn="just" defTabSz="457200" fontAlgn="base">
              <a:lnSpc>
                <a:spcPct val="80000"/>
              </a:lnSpc>
              <a:spcBef>
                <a:spcPct val="20000"/>
              </a:spcBef>
              <a:spcAft>
                <a:spcPct val="0"/>
              </a:spcAft>
              <a:buClrTx/>
              <a:buFont typeface="Arial" charset="0"/>
              <a:buChar char="•"/>
            </a:pPr>
            <a:endParaRPr lang="es-CL" sz="800" kern="1200" dirty="0">
              <a:solidFill>
                <a:prstClr val="black"/>
              </a:solidFill>
              <a:latin typeface="Calibri"/>
              <a:ea typeface="Arial Unicode MS"/>
              <a:cs typeface="Arial Unicode MS"/>
            </a:endParaRPr>
          </a:p>
        </p:txBody>
      </p:sp>
      <p:sp>
        <p:nvSpPr>
          <p:cNvPr id="8" name="Text Box 5">
            <a:extLst>
              <a:ext uri="{FF2B5EF4-FFF2-40B4-BE49-F238E27FC236}">
                <a16:creationId xmlns:a16="http://schemas.microsoft.com/office/drawing/2014/main" id="{523A767D-6FC0-42D6-94BD-9B40A5DA6160}"/>
              </a:ext>
            </a:extLst>
          </p:cNvPr>
          <p:cNvSpPr txBox="1">
            <a:spLocks noChangeArrowheads="1"/>
          </p:cNvSpPr>
          <p:nvPr/>
        </p:nvSpPr>
        <p:spPr bwMode="auto">
          <a:xfrm>
            <a:off x="761234" y="1527676"/>
            <a:ext cx="7233588" cy="4678204"/>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tIns="0" bIns="0">
            <a:spAutoFit/>
          </a:bodyPr>
          <a:lstStyle/>
          <a:p>
            <a:pPr lvl="0" fontAlgn="base">
              <a:spcBef>
                <a:spcPct val="0"/>
              </a:spcBef>
              <a:spcAft>
                <a:spcPct val="0"/>
              </a:spcAft>
              <a:buClrTx/>
              <a:defRPr/>
            </a:pPr>
            <a:endParaRPr lang="es-MX" sz="800" b="1" i="1" kern="1200" dirty="0">
              <a:solidFill>
                <a:sysClr val="windowText" lastClr="000000"/>
              </a:solidFill>
              <a:latin typeface="Calibri"/>
              <a:ea typeface="+mn-ea"/>
              <a:cs typeface="Arial" pitchFamily="34" charset="0"/>
            </a:endParaRPr>
          </a:p>
          <a:p>
            <a:pPr>
              <a:defRPr/>
            </a:pPr>
            <a:r>
              <a:rPr lang="en-US" sz="1600" b="1" dirty="0">
                <a:latin typeface="Calibri" panose="020F0502020204030204" pitchFamily="34" charset="0"/>
              </a:rPr>
              <a:t>DECLARE</a:t>
            </a:r>
          </a:p>
          <a:p>
            <a:pPr>
              <a:defRPr/>
            </a:pPr>
            <a:r>
              <a:rPr lang="en-US" sz="1600" b="1" dirty="0" err="1">
                <a:latin typeface="Calibri" panose="020F0502020204030204" pitchFamily="34" charset="0"/>
              </a:rPr>
              <a:t>v_bfile</a:t>
            </a:r>
            <a:r>
              <a:rPr lang="en-US" sz="1600" b="1" dirty="0">
                <a:latin typeface="Calibri" panose="020F0502020204030204" pitchFamily="34" charset="0"/>
              </a:rPr>
              <a:t> </a:t>
            </a:r>
            <a:r>
              <a:rPr lang="en-US" sz="1600" b="1" dirty="0" err="1">
                <a:latin typeface="Calibri" panose="020F0502020204030204" pitchFamily="34" charset="0"/>
              </a:rPr>
              <a:t>bfile</a:t>
            </a:r>
            <a:r>
              <a:rPr lang="en-US" sz="1600" b="1" dirty="0">
                <a:latin typeface="Calibri" panose="020F0502020204030204" pitchFamily="34" charset="0"/>
              </a:rPr>
              <a:t>;</a:t>
            </a:r>
          </a:p>
          <a:p>
            <a:pPr>
              <a:defRPr/>
            </a:pPr>
            <a:r>
              <a:rPr lang="en-US" sz="1600" b="1" dirty="0" err="1">
                <a:latin typeface="Calibri" panose="020F0502020204030204" pitchFamily="34" charset="0"/>
              </a:rPr>
              <a:t>v_existe_archivo</a:t>
            </a:r>
            <a:r>
              <a:rPr lang="en-US" sz="1600" b="1" dirty="0">
                <a:latin typeface="Calibri" panose="020F0502020204030204" pitchFamily="34" charset="0"/>
              </a:rPr>
              <a:t> number(2);</a:t>
            </a:r>
          </a:p>
          <a:p>
            <a:pPr>
              <a:defRPr/>
            </a:pPr>
            <a:r>
              <a:rPr lang="en-US" sz="1600" b="1" dirty="0" err="1">
                <a:latin typeface="Calibri" panose="020F0502020204030204" pitchFamily="34" charset="0"/>
              </a:rPr>
              <a:t>v_directorio</a:t>
            </a:r>
            <a:r>
              <a:rPr lang="en-US" sz="1600" b="1" dirty="0">
                <a:latin typeface="Calibri" panose="020F0502020204030204" pitchFamily="34" charset="0"/>
              </a:rPr>
              <a:t> VARCHAR2(20);</a:t>
            </a:r>
          </a:p>
          <a:p>
            <a:pPr>
              <a:defRPr/>
            </a:pPr>
            <a:r>
              <a:rPr lang="en-US" sz="1600" b="1" dirty="0" err="1">
                <a:latin typeface="Calibri" panose="020F0502020204030204" pitchFamily="34" charset="0"/>
              </a:rPr>
              <a:t>v_foto</a:t>
            </a:r>
            <a:r>
              <a:rPr lang="en-US" sz="1600" b="1" dirty="0">
                <a:latin typeface="Calibri" panose="020F0502020204030204" pitchFamily="34" charset="0"/>
              </a:rPr>
              <a:t> VARCHAR2(20);</a:t>
            </a:r>
          </a:p>
          <a:p>
            <a:pPr>
              <a:defRPr/>
            </a:pPr>
            <a:r>
              <a:rPr lang="en-US" sz="1600" b="1" dirty="0" err="1">
                <a:latin typeface="Calibri" panose="020F0502020204030204" pitchFamily="34" charset="0"/>
              </a:rPr>
              <a:t>v_id_paciente</a:t>
            </a:r>
            <a:r>
              <a:rPr lang="en-US" sz="1600" b="1" dirty="0">
                <a:latin typeface="Calibri" panose="020F0502020204030204" pitchFamily="34" charset="0"/>
              </a:rPr>
              <a:t> NUMBER(5);</a:t>
            </a:r>
          </a:p>
          <a:p>
            <a:pPr>
              <a:defRPr/>
            </a:pPr>
            <a:r>
              <a:rPr lang="en-US" sz="1600" b="1" dirty="0" err="1">
                <a:latin typeface="Calibri" panose="020F0502020204030204" pitchFamily="34" charset="0"/>
              </a:rPr>
              <a:t>v_id_min_pac</a:t>
            </a:r>
            <a:r>
              <a:rPr lang="en-US" sz="1600" b="1" dirty="0">
                <a:latin typeface="Calibri" panose="020F0502020204030204" pitchFamily="34" charset="0"/>
              </a:rPr>
              <a:t> NUMBER(5);</a:t>
            </a:r>
          </a:p>
          <a:p>
            <a:pPr>
              <a:defRPr/>
            </a:pPr>
            <a:r>
              <a:rPr lang="en-US" sz="1600" b="1" dirty="0" err="1">
                <a:latin typeface="Calibri" panose="020F0502020204030204" pitchFamily="34" charset="0"/>
              </a:rPr>
              <a:t>v_id_max_pac</a:t>
            </a:r>
            <a:r>
              <a:rPr lang="en-US" sz="1600" b="1" dirty="0">
                <a:latin typeface="Calibri" panose="020F0502020204030204" pitchFamily="34" charset="0"/>
              </a:rPr>
              <a:t> NUMBER(5);</a:t>
            </a:r>
          </a:p>
          <a:p>
            <a:pPr>
              <a:defRPr/>
            </a:pPr>
            <a:r>
              <a:rPr lang="en-US" sz="1600" b="1" dirty="0">
                <a:latin typeface="Calibri" panose="020F0502020204030204" pitchFamily="34" charset="0"/>
              </a:rPr>
              <a:t>BEGIN</a:t>
            </a:r>
          </a:p>
          <a:p>
            <a:pPr>
              <a:defRPr/>
            </a:pPr>
            <a:r>
              <a:rPr lang="en-US" sz="1600" b="1" dirty="0">
                <a:latin typeface="Calibri" panose="020F0502020204030204" pitchFamily="34" charset="0"/>
              </a:rPr>
              <a:t>   SELECT MIN(</a:t>
            </a:r>
            <a:r>
              <a:rPr lang="en-US" sz="1600" b="1" dirty="0" err="1">
                <a:latin typeface="Calibri" panose="020F0502020204030204" pitchFamily="34" charset="0"/>
              </a:rPr>
              <a:t>id_paciente</a:t>
            </a:r>
            <a:r>
              <a:rPr lang="en-US" sz="1600" b="1" dirty="0">
                <a:latin typeface="Calibri" panose="020F0502020204030204" pitchFamily="34" charset="0"/>
              </a:rPr>
              <a:t>), MAX(</a:t>
            </a:r>
            <a:r>
              <a:rPr lang="en-US" sz="1600" b="1" dirty="0" err="1">
                <a:latin typeface="Calibri" panose="020F0502020204030204" pitchFamily="34" charset="0"/>
              </a:rPr>
              <a:t>id_paciente</a:t>
            </a:r>
            <a:r>
              <a:rPr lang="en-US" sz="1600" b="1" dirty="0">
                <a:latin typeface="Calibri" panose="020F0502020204030204" pitchFamily="34" charset="0"/>
              </a:rPr>
              <a:t>)</a:t>
            </a:r>
          </a:p>
          <a:p>
            <a:pPr>
              <a:defRPr/>
            </a:pPr>
            <a:r>
              <a:rPr lang="en-US" sz="1600" b="1" dirty="0">
                <a:latin typeface="Calibri" panose="020F0502020204030204" pitchFamily="34" charset="0"/>
              </a:rPr>
              <a:t>     INTO </a:t>
            </a:r>
            <a:r>
              <a:rPr lang="en-US" sz="1600" b="1" dirty="0" err="1">
                <a:latin typeface="Calibri" panose="020F0502020204030204" pitchFamily="34" charset="0"/>
              </a:rPr>
              <a:t>v_id_min_pac</a:t>
            </a:r>
            <a:r>
              <a:rPr lang="en-US" sz="1600" b="1" dirty="0">
                <a:latin typeface="Calibri" panose="020F0502020204030204" pitchFamily="34" charset="0"/>
              </a:rPr>
              <a:t>, </a:t>
            </a:r>
            <a:r>
              <a:rPr lang="en-US" sz="1600" b="1" dirty="0" err="1">
                <a:latin typeface="Calibri" panose="020F0502020204030204" pitchFamily="34" charset="0"/>
              </a:rPr>
              <a:t>v_id_max_pac</a:t>
            </a:r>
            <a:endParaRPr lang="en-US" sz="1600" b="1" dirty="0">
              <a:latin typeface="Calibri" panose="020F0502020204030204" pitchFamily="34" charset="0"/>
            </a:endParaRPr>
          </a:p>
          <a:p>
            <a:pPr>
              <a:defRPr/>
            </a:pPr>
            <a:r>
              <a:rPr lang="en-US" sz="1600" b="1" dirty="0">
                <a:latin typeface="Calibri" panose="020F0502020204030204" pitchFamily="34" charset="0"/>
              </a:rPr>
              <a:t>     FROM </a:t>
            </a:r>
            <a:r>
              <a:rPr lang="en-US" sz="1600" b="1" dirty="0" err="1">
                <a:latin typeface="Calibri" panose="020F0502020204030204" pitchFamily="34" charset="0"/>
              </a:rPr>
              <a:t>paciente</a:t>
            </a:r>
            <a:r>
              <a:rPr lang="en-US" sz="1600" b="1" dirty="0">
                <a:latin typeface="Calibri" panose="020F0502020204030204" pitchFamily="34" charset="0"/>
              </a:rPr>
              <a:t>;</a:t>
            </a:r>
          </a:p>
          <a:p>
            <a:pPr>
              <a:defRPr/>
            </a:pPr>
            <a:r>
              <a:rPr lang="en-US" sz="1600" b="1" dirty="0">
                <a:latin typeface="Calibri" panose="020F0502020204030204" pitchFamily="34" charset="0"/>
              </a:rPr>
              <a:t>   LOOP</a:t>
            </a:r>
          </a:p>
          <a:p>
            <a:pPr>
              <a:defRPr/>
            </a:pPr>
            <a:r>
              <a:rPr lang="en-US" sz="1600" b="1" dirty="0">
                <a:latin typeface="Calibri" panose="020F0502020204030204" pitchFamily="34" charset="0"/>
              </a:rPr>
              <a:t>       </a:t>
            </a:r>
            <a:r>
              <a:rPr lang="en-US" sz="1600" b="1" dirty="0" err="1">
                <a:latin typeface="Calibri" panose="020F0502020204030204" pitchFamily="34" charset="0"/>
              </a:rPr>
              <a:t>v_foto</a:t>
            </a:r>
            <a:r>
              <a:rPr lang="en-US" sz="1600" b="1" dirty="0">
                <a:latin typeface="Calibri" panose="020F0502020204030204" pitchFamily="34" charset="0"/>
              </a:rPr>
              <a:t>:=</a:t>
            </a:r>
            <a:r>
              <a:rPr lang="en-US" sz="1600" b="1" dirty="0" err="1">
                <a:latin typeface="Calibri" panose="020F0502020204030204" pitchFamily="34" charset="0"/>
              </a:rPr>
              <a:t>v_id_min_pac</a:t>
            </a:r>
            <a:r>
              <a:rPr lang="en-US" sz="1600" b="1" dirty="0">
                <a:latin typeface="Calibri" panose="020F0502020204030204" pitchFamily="34" charset="0"/>
              </a:rPr>
              <a:t> || '.jpg';</a:t>
            </a:r>
          </a:p>
          <a:p>
            <a:pPr>
              <a:defRPr/>
            </a:pPr>
            <a:r>
              <a:rPr lang="en-US" sz="1600" b="1" dirty="0">
                <a:latin typeface="Calibri" panose="020F0502020204030204" pitchFamily="34" charset="0"/>
              </a:rPr>
              <a:t>       </a:t>
            </a:r>
            <a:r>
              <a:rPr lang="en-US" sz="1600" b="1" dirty="0" err="1">
                <a:latin typeface="Calibri" panose="020F0502020204030204" pitchFamily="34" charset="0"/>
              </a:rPr>
              <a:t>v_bfile</a:t>
            </a:r>
            <a:r>
              <a:rPr lang="en-US" sz="1600" b="1" dirty="0">
                <a:latin typeface="Calibri" panose="020F0502020204030204" pitchFamily="34" charset="0"/>
              </a:rPr>
              <a:t>:= BFILENAME ('DIR_FOTOS_PACIENTES',</a:t>
            </a:r>
            <a:r>
              <a:rPr lang="en-US" sz="1600" b="1" dirty="0" err="1">
                <a:latin typeface="Calibri" panose="020F0502020204030204" pitchFamily="34" charset="0"/>
              </a:rPr>
              <a:t>v_foto</a:t>
            </a:r>
            <a:r>
              <a:rPr lang="en-US" sz="1600" b="1" dirty="0">
                <a:latin typeface="Calibri" panose="020F0502020204030204" pitchFamily="34" charset="0"/>
              </a:rPr>
              <a:t>);</a:t>
            </a:r>
          </a:p>
          <a:p>
            <a:pPr>
              <a:defRPr/>
            </a:pPr>
            <a:r>
              <a:rPr lang="en-US" sz="1600" b="1" dirty="0">
                <a:latin typeface="Calibri" panose="020F0502020204030204" pitchFamily="34" charset="0"/>
              </a:rPr>
              <a:t>       </a:t>
            </a:r>
            <a:r>
              <a:rPr lang="en-US" sz="1600" b="1" dirty="0" err="1">
                <a:latin typeface="Calibri" panose="020F0502020204030204" pitchFamily="34" charset="0"/>
              </a:rPr>
              <a:t>v_existe_archivo</a:t>
            </a:r>
            <a:r>
              <a:rPr lang="en-US" sz="1600" b="1" dirty="0">
                <a:latin typeface="Calibri" panose="020F0502020204030204" pitchFamily="34" charset="0"/>
              </a:rPr>
              <a:t>:= DBMS_LOB.FILEEXISTS(</a:t>
            </a:r>
            <a:r>
              <a:rPr lang="en-US" sz="1600" b="1" dirty="0" err="1">
                <a:latin typeface="Calibri" panose="020F0502020204030204" pitchFamily="34" charset="0"/>
              </a:rPr>
              <a:t>v_bfile</a:t>
            </a:r>
            <a:r>
              <a:rPr lang="en-US" sz="1600" b="1" dirty="0">
                <a:latin typeface="Calibri" panose="020F0502020204030204" pitchFamily="34" charset="0"/>
              </a:rPr>
              <a:t>);</a:t>
            </a:r>
          </a:p>
          <a:p>
            <a:pPr>
              <a:defRPr/>
            </a:pPr>
            <a:endParaRPr lang="en-US" sz="1600" b="1" dirty="0">
              <a:latin typeface="Calibri" panose="020F0502020204030204" pitchFamily="34" charset="0"/>
            </a:endParaRPr>
          </a:p>
          <a:p>
            <a:pPr>
              <a:defRPr/>
            </a:pPr>
            <a:r>
              <a:rPr lang="es-MX" sz="1600" b="1" kern="1200" dirty="0">
                <a:solidFill>
                  <a:srgbClr val="C00000"/>
                </a:solidFill>
                <a:latin typeface="Calibri" panose="020F0502020204030204" pitchFamily="34" charset="0"/>
                <a:cs typeface="Calibri" panose="020F0502020204030204" pitchFamily="34" charset="0"/>
              </a:rPr>
              <a:t>-- El bloque continúa en la siguiente PPT</a:t>
            </a:r>
            <a:endParaRPr lang="en-US" sz="1600" b="1" dirty="0">
              <a:latin typeface="Calibri" panose="020F0502020204030204" pitchFamily="34" charset="0"/>
            </a:endParaRPr>
          </a:p>
          <a:p>
            <a:pPr>
              <a:defRPr/>
            </a:pPr>
            <a:endParaRPr lang="en-US" sz="800" b="1" dirty="0">
              <a:latin typeface="Calibri" panose="020F0502020204030204" pitchFamily="34" charset="0"/>
            </a:endParaRPr>
          </a:p>
        </p:txBody>
      </p:sp>
    </p:spTree>
    <p:extLst>
      <p:ext uri="{BB962C8B-B14F-4D97-AF65-F5344CB8AC3E}">
        <p14:creationId xmlns:p14="http://schemas.microsoft.com/office/powerpoint/2010/main" val="21155553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2">
            <a:extLst>
              <a:ext uri="{FF2B5EF4-FFF2-40B4-BE49-F238E27FC236}">
                <a16:creationId xmlns:a16="http://schemas.microsoft.com/office/drawing/2014/main" id="{C6550999-7EF0-47E2-A24E-EE31591CFB61}"/>
              </a:ext>
            </a:extLst>
          </p:cNvPr>
          <p:cNvSpPr>
            <a:spLocks noGrp="1"/>
          </p:cNvSpPr>
          <p:nvPr>
            <p:ph type="title"/>
          </p:nvPr>
        </p:nvSpPr>
        <p:spPr>
          <a:xfrm>
            <a:off x="1596252" y="212725"/>
            <a:ext cx="4421487" cy="813000"/>
          </a:xfrm>
        </p:spPr>
        <p:txBody>
          <a:bodyPr/>
          <a:lstStyle/>
          <a:p>
            <a:pPr lvl="0" defTabSz="457200">
              <a:defRPr/>
            </a:pPr>
            <a:r>
              <a:rPr lang="es-CL" sz="2800" b="1" dirty="0"/>
              <a:t>Uso de Tipos de Datos BFILE</a:t>
            </a:r>
            <a:endParaRPr lang="es-CL" sz="2800" b="1" dirty="0">
              <a:solidFill>
                <a:prstClr val="white"/>
              </a:solidFill>
              <a:latin typeface="Calibri"/>
            </a:endParaRPr>
          </a:p>
        </p:txBody>
      </p:sp>
      <p:sp>
        <p:nvSpPr>
          <p:cNvPr id="8" name="Text Box 5">
            <a:extLst>
              <a:ext uri="{FF2B5EF4-FFF2-40B4-BE49-F238E27FC236}">
                <a16:creationId xmlns:a16="http://schemas.microsoft.com/office/drawing/2014/main" id="{523A767D-6FC0-42D6-94BD-9B40A5DA6160}"/>
              </a:ext>
            </a:extLst>
          </p:cNvPr>
          <p:cNvSpPr txBox="1">
            <a:spLocks noChangeArrowheads="1"/>
          </p:cNvSpPr>
          <p:nvPr/>
        </p:nvSpPr>
        <p:spPr bwMode="auto">
          <a:xfrm>
            <a:off x="761234" y="1243471"/>
            <a:ext cx="7233588" cy="2431435"/>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lvl="0" fontAlgn="base">
              <a:spcBef>
                <a:spcPct val="0"/>
              </a:spcBef>
              <a:spcAft>
                <a:spcPct val="0"/>
              </a:spcAft>
              <a:buClrTx/>
              <a:defRPr/>
            </a:pPr>
            <a:endParaRPr lang="es-MX" sz="800" b="1" i="1" kern="1200" dirty="0">
              <a:solidFill>
                <a:sysClr val="windowText" lastClr="000000"/>
              </a:solidFill>
              <a:latin typeface="Calibri"/>
              <a:ea typeface="+mn-ea"/>
              <a:cs typeface="Arial" pitchFamily="34" charset="0"/>
            </a:endParaRPr>
          </a:p>
          <a:p>
            <a:pPr>
              <a:defRPr/>
            </a:pPr>
            <a:r>
              <a:rPr lang="en-US" sz="1600" b="1" dirty="0">
                <a:latin typeface="Calibri" panose="020F0502020204030204" pitchFamily="34" charset="0"/>
              </a:rPr>
              <a:t>IF </a:t>
            </a:r>
            <a:r>
              <a:rPr lang="en-US" sz="1600" b="1" dirty="0" err="1">
                <a:latin typeface="Calibri" panose="020F0502020204030204" pitchFamily="34" charset="0"/>
              </a:rPr>
              <a:t>v_existe_archivo</a:t>
            </a:r>
            <a:r>
              <a:rPr lang="en-US" sz="1600" b="1" dirty="0">
                <a:latin typeface="Calibri" panose="020F0502020204030204" pitchFamily="34" charset="0"/>
              </a:rPr>
              <a:t> = 1 THEN</a:t>
            </a:r>
          </a:p>
          <a:p>
            <a:pPr>
              <a:defRPr/>
            </a:pPr>
            <a:r>
              <a:rPr lang="en-US" sz="1600" b="1" dirty="0">
                <a:latin typeface="Calibri" panose="020F0502020204030204" pitchFamily="34" charset="0"/>
              </a:rPr>
              <a:t>         UPDATE </a:t>
            </a:r>
            <a:r>
              <a:rPr lang="en-US" sz="1600" b="1" dirty="0" err="1">
                <a:latin typeface="Calibri" panose="020F0502020204030204" pitchFamily="34" charset="0"/>
              </a:rPr>
              <a:t>paciente</a:t>
            </a:r>
            <a:endParaRPr lang="en-US" sz="1600" b="1" dirty="0">
              <a:latin typeface="Calibri" panose="020F0502020204030204" pitchFamily="34" charset="0"/>
            </a:endParaRPr>
          </a:p>
          <a:p>
            <a:pPr>
              <a:defRPr/>
            </a:pPr>
            <a:r>
              <a:rPr lang="en-US" sz="1600" b="1" dirty="0">
                <a:latin typeface="Calibri" panose="020F0502020204030204" pitchFamily="34" charset="0"/>
              </a:rPr>
              <a:t>           SET </a:t>
            </a:r>
            <a:r>
              <a:rPr lang="en-US" sz="1600" b="1" dirty="0" err="1">
                <a:latin typeface="Calibri" panose="020F0502020204030204" pitchFamily="34" charset="0"/>
              </a:rPr>
              <a:t>foto_paciente</a:t>
            </a:r>
            <a:r>
              <a:rPr lang="en-US" sz="1600" b="1" dirty="0">
                <a:latin typeface="Calibri" panose="020F0502020204030204" pitchFamily="34" charset="0"/>
              </a:rPr>
              <a:t>=BFILENAME('DIR_FOTOS_PACIENTES',</a:t>
            </a:r>
            <a:r>
              <a:rPr lang="en-US" sz="1600" b="1" dirty="0" err="1">
                <a:latin typeface="Calibri" panose="020F0502020204030204" pitchFamily="34" charset="0"/>
              </a:rPr>
              <a:t>v_foto</a:t>
            </a:r>
            <a:r>
              <a:rPr lang="en-US" sz="1600" b="1" dirty="0">
                <a:latin typeface="Calibri" panose="020F0502020204030204" pitchFamily="34" charset="0"/>
              </a:rPr>
              <a:t>)</a:t>
            </a:r>
          </a:p>
          <a:p>
            <a:pPr>
              <a:defRPr/>
            </a:pPr>
            <a:r>
              <a:rPr lang="en-US" sz="1600" b="1" dirty="0">
                <a:latin typeface="Calibri" panose="020F0502020204030204" pitchFamily="34" charset="0"/>
              </a:rPr>
              <a:t>         WHERE </a:t>
            </a:r>
            <a:r>
              <a:rPr lang="en-US" sz="1600" b="1" dirty="0" err="1">
                <a:latin typeface="Calibri" panose="020F0502020204030204" pitchFamily="34" charset="0"/>
              </a:rPr>
              <a:t>id_paciente</a:t>
            </a:r>
            <a:r>
              <a:rPr lang="en-US" sz="1600" b="1" dirty="0">
                <a:latin typeface="Calibri" panose="020F0502020204030204" pitchFamily="34" charset="0"/>
              </a:rPr>
              <a:t>=</a:t>
            </a:r>
            <a:r>
              <a:rPr lang="en-US" sz="1600" b="1" dirty="0" err="1">
                <a:latin typeface="Calibri" panose="020F0502020204030204" pitchFamily="34" charset="0"/>
              </a:rPr>
              <a:t>v_id_min_pac</a:t>
            </a:r>
            <a:r>
              <a:rPr lang="en-US" sz="1600" b="1" dirty="0">
                <a:latin typeface="Calibri" panose="020F0502020204030204" pitchFamily="34" charset="0"/>
              </a:rPr>
              <a:t>;</a:t>
            </a:r>
          </a:p>
          <a:p>
            <a:pPr>
              <a:defRPr/>
            </a:pPr>
            <a:r>
              <a:rPr lang="en-US" sz="1600" b="1" dirty="0">
                <a:latin typeface="Calibri" panose="020F0502020204030204" pitchFamily="34" charset="0"/>
              </a:rPr>
              <a:t>       END IF;</a:t>
            </a:r>
          </a:p>
          <a:p>
            <a:pPr>
              <a:defRPr/>
            </a:pPr>
            <a:r>
              <a:rPr lang="en-US" sz="1600" b="1" dirty="0">
                <a:latin typeface="Calibri" panose="020F0502020204030204" pitchFamily="34" charset="0"/>
              </a:rPr>
              <a:t>   </a:t>
            </a:r>
            <a:r>
              <a:rPr lang="en-US" sz="1600" b="1" dirty="0" err="1">
                <a:latin typeface="Calibri" panose="020F0502020204030204" pitchFamily="34" charset="0"/>
              </a:rPr>
              <a:t>v_id_min_pac</a:t>
            </a:r>
            <a:r>
              <a:rPr lang="en-US" sz="1600" b="1" dirty="0">
                <a:latin typeface="Calibri" panose="020F0502020204030204" pitchFamily="34" charset="0"/>
              </a:rPr>
              <a:t>:=v_id_min_pac+10;</a:t>
            </a:r>
          </a:p>
          <a:p>
            <a:pPr>
              <a:defRPr/>
            </a:pPr>
            <a:r>
              <a:rPr lang="en-US" sz="1600" b="1" dirty="0">
                <a:latin typeface="Calibri" panose="020F0502020204030204" pitchFamily="34" charset="0"/>
              </a:rPr>
              <a:t>   EXIT WHEN </a:t>
            </a:r>
            <a:r>
              <a:rPr lang="en-US" sz="1600" b="1" dirty="0" err="1">
                <a:latin typeface="Calibri" panose="020F0502020204030204" pitchFamily="34" charset="0"/>
              </a:rPr>
              <a:t>v_id_min_pac</a:t>
            </a:r>
            <a:r>
              <a:rPr lang="en-US" sz="1600" b="1" dirty="0">
                <a:latin typeface="Calibri" panose="020F0502020204030204" pitchFamily="34" charset="0"/>
              </a:rPr>
              <a:t> &gt; </a:t>
            </a:r>
            <a:r>
              <a:rPr lang="en-US" sz="1600" b="1" dirty="0" err="1">
                <a:latin typeface="Calibri" panose="020F0502020204030204" pitchFamily="34" charset="0"/>
              </a:rPr>
              <a:t>v_id_max_pac</a:t>
            </a:r>
            <a:r>
              <a:rPr lang="en-US" sz="1600" b="1" dirty="0">
                <a:latin typeface="Calibri" panose="020F0502020204030204" pitchFamily="34" charset="0"/>
              </a:rPr>
              <a:t>;</a:t>
            </a:r>
          </a:p>
          <a:p>
            <a:pPr>
              <a:defRPr/>
            </a:pPr>
            <a:r>
              <a:rPr lang="en-US" sz="1600" b="1" dirty="0">
                <a:latin typeface="Calibri" panose="020F0502020204030204" pitchFamily="34" charset="0"/>
              </a:rPr>
              <a:t>   END LOOP;</a:t>
            </a:r>
          </a:p>
          <a:p>
            <a:pPr>
              <a:defRPr/>
            </a:pPr>
            <a:r>
              <a:rPr lang="en-US" sz="1600" b="1" dirty="0">
                <a:latin typeface="Calibri" panose="020F0502020204030204" pitchFamily="34" charset="0"/>
              </a:rPr>
              <a:t>END;       </a:t>
            </a:r>
            <a:endParaRPr lang="en-US" sz="800" dirty="0">
              <a:latin typeface="Calibri" panose="020F0502020204030204" pitchFamily="34" charset="0"/>
            </a:endParaRPr>
          </a:p>
        </p:txBody>
      </p:sp>
      <p:pic>
        <p:nvPicPr>
          <p:cNvPr id="5" name="Imagen 4" descr="Interfaz de usuario gráfica, Aplicación, Word&#10;&#10;Descripción generada automáticamente">
            <a:extLst>
              <a:ext uri="{FF2B5EF4-FFF2-40B4-BE49-F238E27FC236}">
                <a16:creationId xmlns:a16="http://schemas.microsoft.com/office/drawing/2014/main" id="{CB79FFF6-1D46-49C9-B92D-66067F5E1D5C}"/>
              </a:ext>
            </a:extLst>
          </p:cNvPr>
          <p:cNvPicPr>
            <a:picLocks noChangeAspect="1"/>
          </p:cNvPicPr>
          <p:nvPr/>
        </p:nvPicPr>
        <p:blipFill>
          <a:blip r:embed="rId3"/>
          <a:stretch>
            <a:fillRect/>
          </a:stretch>
        </p:blipFill>
        <p:spPr>
          <a:xfrm>
            <a:off x="4132994" y="5239265"/>
            <a:ext cx="5088769" cy="1529548"/>
          </a:xfrm>
          <a:prstGeom prst="rect">
            <a:avLst/>
          </a:prstGeom>
        </p:spPr>
      </p:pic>
      <p:pic>
        <p:nvPicPr>
          <p:cNvPr id="3" name="Imagen 2" descr="Interfaz de usuario gráfica, Aplicación&#10;&#10;Descripción generada automáticamente">
            <a:extLst>
              <a:ext uri="{FF2B5EF4-FFF2-40B4-BE49-F238E27FC236}">
                <a16:creationId xmlns:a16="http://schemas.microsoft.com/office/drawing/2014/main" id="{45279B83-8C24-42EC-9C6A-4B722BA86837}"/>
              </a:ext>
            </a:extLst>
          </p:cNvPr>
          <p:cNvPicPr>
            <a:picLocks noChangeAspect="1"/>
          </p:cNvPicPr>
          <p:nvPr/>
        </p:nvPicPr>
        <p:blipFill>
          <a:blip r:embed="rId4"/>
          <a:stretch>
            <a:fillRect/>
          </a:stretch>
        </p:blipFill>
        <p:spPr>
          <a:xfrm>
            <a:off x="98849" y="3737022"/>
            <a:ext cx="4846804" cy="1403389"/>
          </a:xfrm>
          <a:prstGeom prst="rect">
            <a:avLst/>
          </a:prstGeom>
        </p:spPr>
      </p:pic>
    </p:spTree>
    <p:extLst>
      <p:ext uri="{BB962C8B-B14F-4D97-AF65-F5344CB8AC3E}">
        <p14:creationId xmlns:p14="http://schemas.microsoft.com/office/powerpoint/2010/main" val="2670325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48035E2-9379-2346-A89D-675F58CEB28A}"/>
              </a:ext>
            </a:extLst>
          </p:cNvPr>
          <p:cNvSpPr>
            <a:spLocks noGrp="1"/>
          </p:cNvSpPr>
          <p:nvPr>
            <p:ph type="title"/>
          </p:nvPr>
        </p:nvSpPr>
        <p:spPr>
          <a:xfrm>
            <a:off x="3004575" y="3476150"/>
            <a:ext cx="5995800" cy="2930330"/>
          </a:xfrm>
        </p:spPr>
        <p:txBody>
          <a:bodyPr/>
          <a:lstStyle/>
          <a:p>
            <a:r>
              <a:rPr lang="es-ES" sz="5000" b="1" dirty="0"/>
              <a:t>Cómo Trabajar con</a:t>
            </a:r>
            <a:br>
              <a:rPr lang="es-ES" sz="5000" b="1" dirty="0"/>
            </a:br>
            <a:r>
              <a:rPr lang="es-ES" sz="5000" b="1" dirty="0"/>
              <a:t>Tipos de Datos </a:t>
            </a:r>
            <a:br>
              <a:rPr lang="es-ES" sz="5000" b="1" dirty="0"/>
            </a:br>
            <a:r>
              <a:rPr lang="es-ES" sz="5000" b="1" dirty="0"/>
              <a:t>BLOB y BFILE en una Base de Datos Cloud</a:t>
            </a:r>
            <a:endParaRPr lang="es-ES_tradnl" sz="5000" b="1" dirty="0"/>
          </a:p>
        </p:txBody>
      </p:sp>
    </p:spTree>
    <p:extLst>
      <p:ext uri="{BB962C8B-B14F-4D97-AF65-F5344CB8AC3E}">
        <p14:creationId xmlns:p14="http://schemas.microsoft.com/office/powerpoint/2010/main" val="1780206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1DCFFB2-9AD1-704E-96BD-9E25D01600D1}"/>
              </a:ext>
            </a:extLst>
          </p:cNvPr>
          <p:cNvSpPr>
            <a:spLocks noGrp="1"/>
          </p:cNvSpPr>
          <p:nvPr>
            <p:ph type="sldNum" idx="4294967295"/>
          </p:nvPr>
        </p:nvSpPr>
        <p:spPr>
          <a:xfrm>
            <a:off x="6915150" y="6356351"/>
            <a:ext cx="2057400" cy="365100"/>
          </a:xfrm>
        </p:spPr>
        <p:txBody>
          <a:bodyPr/>
          <a:lstStyle/>
          <a:p>
            <a:fld id="{00000000-1234-1234-1234-123412341234}" type="slidenum">
              <a:rPr lang="en-US" smtClean="0"/>
              <a:pPr/>
              <a:t>3</a:t>
            </a:fld>
            <a:endParaRPr lang="en-US"/>
          </a:p>
        </p:txBody>
      </p:sp>
      <p:sp>
        <p:nvSpPr>
          <p:cNvPr id="2" name="Título 1">
            <a:extLst>
              <a:ext uri="{FF2B5EF4-FFF2-40B4-BE49-F238E27FC236}">
                <a16:creationId xmlns:a16="http://schemas.microsoft.com/office/drawing/2014/main" id="{9750BC02-FE4E-1148-8346-BA2C94ECC781}"/>
              </a:ext>
            </a:extLst>
          </p:cNvPr>
          <p:cNvSpPr>
            <a:spLocks noGrp="1"/>
          </p:cNvSpPr>
          <p:nvPr>
            <p:ph type="title"/>
          </p:nvPr>
        </p:nvSpPr>
        <p:spPr/>
        <p:txBody>
          <a:bodyPr/>
          <a:lstStyle/>
          <a:p>
            <a:r>
              <a:rPr lang="es-ES_tradnl" b="1" dirty="0"/>
              <a:t>Objetivos de la Clase</a:t>
            </a:r>
          </a:p>
        </p:txBody>
      </p:sp>
      <p:sp>
        <p:nvSpPr>
          <p:cNvPr id="7" name="Marcador de texto 8">
            <a:extLst>
              <a:ext uri="{FF2B5EF4-FFF2-40B4-BE49-F238E27FC236}">
                <a16:creationId xmlns:a16="http://schemas.microsoft.com/office/drawing/2014/main" id="{D595CEF3-4026-4679-9B32-FFABD31BD32F}"/>
              </a:ext>
            </a:extLst>
          </p:cNvPr>
          <p:cNvSpPr>
            <a:spLocks noGrp="1"/>
          </p:cNvSpPr>
          <p:nvPr>
            <p:ph type="body" sz="quarter" idx="11"/>
          </p:nvPr>
        </p:nvSpPr>
        <p:spPr>
          <a:xfrm>
            <a:off x="560387" y="1414252"/>
            <a:ext cx="8023225" cy="4486275"/>
          </a:xfrm>
        </p:spPr>
        <p:txBody>
          <a:bodyPr>
            <a:noAutofit/>
          </a:bodyPr>
          <a:lstStyle/>
          <a:p>
            <a:pPr marL="393700" indent="-342900" algn="just">
              <a:buFont typeface="Arial" panose="020B0604020202020204" pitchFamily="34" charset="0"/>
              <a:buChar char="•"/>
            </a:pPr>
            <a:r>
              <a:rPr lang="es-CL" sz="2200" dirty="0"/>
              <a:t>Características de Tipos de Datos LOB.</a:t>
            </a:r>
          </a:p>
          <a:p>
            <a:pPr marL="393700" indent="-342900" algn="just">
              <a:buFont typeface="Arial" panose="020B0604020202020204" pitchFamily="34" charset="0"/>
              <a:buChar char="•"/>
            </a:pPr>
            <a:r>
              <a:rPr lang="es-CL" sz="2200" dirty="0"/>
              <a:t>Consideraciones que se deben tener presente al trabajar con Tipos de Datos CLOB.</a:t>
            </a:r>
          </a:p>
          <a:p>
            <a:pPr marL="393700" indent="-342900" algn="just">
              <a:buFont typeface="Arial" panose="020B0604020202020204" pitchFamily="34" charset="0"/>
              <a:buChar char="•"/>
            </a:pPr>
            <a:r>
              <a:rPr lang="es-CL" sz="2200" dirty="0"/>
              <a:t>Cómo trabajar con Tipos de Datos CLOB.</a:t>
            </a:r>
          </a:p>
          <a:p>
            <a:pPr marL="393700" indent="-342900" algn="just">
              <a:buFont typeface="Arial" panose="020B0604020202020204" pitchFamily="34" charset="0"/>
              <a:buChar char="•"/>
            </a:pPr>
            <a:r>
              <a:rPr lang="es-CL" sz="2200" dirty="0"/>
              <a:t>Consideraciones que se deben tener presente al trabajar con Tipos de Datos BLOB.</a:t>
            </a:r>
          </a:p>
          <a:p>
            <a:pPr marL="393700" indent="-342900" algn="just">
              <a:buFont typeface="Arial" panose="020B0604020202020204" pitchFamily="34" charset="0"/>
              <a:buChar char="•"/>
            </a:pPr>
            <a:r>
              <a:rPr lang="es-CL" sz="2200" dirty="0"/>
              <a:t>Cómo trabajar con Tipos de Datos BLOB en un Servidor de Base de Datos Local.</a:t>
            </a:r>
          </a:p>
          <a:p>
            <a:pPr marL="393700" indent="-342900" algn="just">
              <a:buFont typeface="Arial" panose="020B0604020202020204" pitchFamily="34" charset="0"/>
              <a:buChar char="•"/>
            </a:pPr>
            <a:r>
              <a:rPr lang="es-CL" sz="2200" dirty="0"/>
              <a:t>Consideraciones que se deben tener presente al trabajar con Tipos de Datos BFILE.</a:t>
            </a:r>
          </a:p>
          <a:p>
            <a:pPr marL="393700" indent="-342900" algn="just">
              <a:buFont typeface="Arial" panose="020B0604020202020204" pitchFamily="34" charset="0"/>
              <a:buChar char="•"/>
            </a:pPr>
            <a:r>
              <a:rPr lang="es-CL" sz="2200" dirty="0"/>
              <a:t>Cómo trabajar con Tipos de Datos BFILE en un Servidor de Base de Datos Local</a:t>
            </a:r>
          </a:p>
          <a:p>
            <a:pPr marL="393700" indent="-342900" algn="just">
              <a:buFont typeface="Arial" panose="020B0604020202020204" pitchFamily="34" charset="0"/>
              <a:buChar char="•"/>
            </a:pPr>
            <a:r>
              <a:rPr lang="es-CL" sz="2200" dirty="0"/>
              <a:t>Cómo trabajar </a:t>
            </a:r>
            <a:r>
              <a:rPr lang="es-CL" sz="2200" dirty="0" err="1"/>
              <a:t>co</a:t>
            </a:r>
            <a:r>
              <a:rPr lang="es-CL" sz="2200" dirty="0"/>
              <a:t> Tipos de Datos BLOB y BFILE en Oracle Cloud.</a:t>
            </a:r>
          </a:p>
        </p:txBody>
      </p:sp>
    </p:spTree>
    <p:extLst>
      <p:ext uri="{BB962C8B-B14F-4D97-AF65-F5344CB8AC3E}">
        <p14:creationId xmlns:p14="http://schemas.microsoft.com/office/powerpoint/2010/main" val="19941465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2">
            <a:extLst>
              <a:ext uri="{FF2B5EF4-FFF2-40B4-BE49-F238E27FC236}">
                <a16:creationId xmlns:a16="http://schemas.microsoft.com/office/drawing/2014/main" id="{24521E72-BB4F-429D-AC0B-3B23B68908A8}"/>
              </a:ext>
            </a:extLst>
          </p:cNvPr>
          <p:cNvSpPr>
            <a:spLocks noGrp="1"/>
          </p:cNvSpPr>
          <p:nvPr>
            <p:ph type="title"/>
          </p:nvPr>
        </p:nvSpPr>
        <p:spPr>
          <a:xfrm>
            <a:off x="1763713" y="212725"/>
            <a:ext cx="4287837" cy="812800"/>
          </a:xfrm>
        </p:spPr>
        <p:txBody>
          <a:bodyPr/>
          <a:lstStyle/>
          <a:p>
            <a:pPr lvl="0" defTabSz="457200">
              <a:defRPr/>
            </a:pPr>
            <a:r>
              <a:rPr lang="es-CL" sz="2800" b="1" dirty="0">
                <a:solidFill>
                  <a:prstClr val="white"/>
                </a:solidFill>
                <a:latin typeface="Calibri"/>
              </a:rPr>
              <a:t>Tareas Previas en Oracle Cloud</a:t>
            </a:r>
          </a:p>
        </p:txBody>
      </p:sp>
      <p:pic>
        <p:nvPicPr>
          <p:cNvPr id="11" name="Imagen 10">
            <a:extLst>
              <a:ext uri="{FF2B5EF4-FFF2-40B4-BE49-F238E27FC236}">
                <a16:creationId xmlns:a16="http://schemas.microsoft.com/office/drawing/2014/main" id="{D4F81363-7BC1-4B0C-8018-DC3FB4842D24}"/>
              </a:ext>
            </a:extLst>
          </p:cNvPr>
          <p:cNvPicPr>
            <a:picLocks noChangeAspect="1"/>
          </p:cNvPicPr>
          <p:nvPr/>
        </p:nvPicPr>
        <p:blipFill>
          <a:blip r:embed="rId3"/>
          <a:stretch>
            <a:fillRect/>
          </a:stretch>
        </p:blipFill>
        <p:spPr>
          <a:xfrm>
            <a:off x="335722" y="1085180"/>
            <a:ext cx="8271147" cy="5693653"/>
          </a:xfrm>
          <a:prstGeom prst="rect">
            <a:avLst/>
          </a:prstGeom>
        </p:spPr>
      </p:pic>
    </p:spTree>
    <p:extLst>
      <p:ext uri="{BB962C8B-B14F-4D97-AF65-F5344CB8AC3E}">
        <p14:creationId xmlns:p14="http://schemas.microsoft.com/office/powerpoint/2010/main" val="15816610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2">
            <a:extLst>
              <a:ext uri="{FF2B5EF4-FFF2-40B4-BE49-F238E27FC236}">
                <a16:creationId xmlns:a16="http://schemas.microsoft.com/office/drawing/2014/main" id="{24521E72-BB4F-429D-AC0B-3B23B68908A8}"/>
              </a:ext>
            </a:extLst>
          </p:cNvPr>
          <p:cNvSpPr>
            <a:spLocks noGrp="1"/>
          </p:cNvSpPr>
          <p:nvPr>
            <p:ph type="title"/>
          </p:nvPr>
        </p:nvSpPr>
        <p:spPr>
          <a:xfrm>
            <a:off x="1763713" y="212725"/>
            <a:ext cx="4287837" cy="812800"/>
          </a:xfrm>
        </p:spPr>
        <p:txBody>
          <a:bodyPr/>
          <a:lstStyle/>
          <a:p>
            <a:pPr lvl="0" defTabSz="457200">
              <a:defRPr/>
            </a:pPr>
            <a:r>
              <a:rPr lang="es-CL" sz="2800" b="1" dirty="0">
                <a:solidFill>
                  <a:prstClr val="white"/>
                </a:solidFill>
                <a:latin typeface="Calibri"/>
              </a:rPr>
              <a:t>Tareas Previas en Oracle Cloud</a:t>
            </a:r>
          </a:p>
        </p:txBody>
      </p:sp>
      <p:sp>
        <p:nvSpPr>
          <p:cNvPr id="4" name="CuadroTexto 3">
            <a:extLst>
              <a:ext uri="{FF2B5EF4-FFF2-40B4-BE49-F238E27FC236}">
                <a16:creationId xmlns:a16="http://schemas.microsoft.com/office/drawing/2014/main" id="{9CA690FD-80C7-4985-99B6-4BF4C97A3D12}"/>
              </a:ext>
            </a:extLst>
          </p:cNvPr>
          <p:cNvSpPr txBox="1"/>
          <p:nvPr/>
        </p:nvSpPr>
        <p:spPr>
          <a:xfrm>
            <a:off x="186766" y="1551375"/>
            <a:ext cx="367409" cy="523220"/>
          </a:xfrm>
          <a:prstGeom prst="rect">
            <a:avLst/>
          </a:prstGeom>
          <a:noFill/>
        </p:spPr>
        <p:txBody>
          <a:bodyPr wrap="none" rtlCol="0">
            <a:spAutoFit/>
          </a:bodyPr>
          <a:lstStyle/>
          <a:p>
            <a:pPr algn="ctr" fontAlgn="base">
              <a:spcBef>
                <a:spcPct val="0"/>
              </a:spcBef>
              <a:spcAft>
                <a:spcPct val="0"/>
              </a:spcAft>
              <a:buClrTx/>
              <a:buFontTx/>
              <a:buNone/>
            </a:pPr>
            <a:r>
              <a:rPr lang="es-CL" sz="2800" b="1" kern="1200" dirty="0">
                <a:solidFill>
                  <a:srgbClr val="C00000"/>
                </a:solidFill>
                <a:latin typeface="Calibri"/>
                <a:ea typeface="+mn-ea"/>
                <a:cs typeface="Arial" panose="020B0604020202020204" pitchFamily="34" charset="0"/>
              </a:rPr>
              <a:t>4</a:t>
            </a:r>
          </a:p>
        </p:txBody>
      </p:sp>
      <p:pic>
        <p:nvPicPr>
          <p:cNvPr id="9" name="Imagen 8">
            <a:extLst>
              <a:ext uri="{FF2B5EF4-FFF2-40B4-BE49-F238E27FC236}">
                <a16:creationId xmlns:a16="http://schemas.microsoft.com/office/drawing/2014/main" id="{BCDF6456-372D-4060-8C03-2E9A937DF2F5}"/>
              </a:ext>
            </a:extLst>
          </p:cNvPr>
          <p:cNvPicPr>
            <a:picLocks noChangeAspect="1"/>
          </p:cNvPicPr>
          <p:nvPr/>
        </p:nvPicPr>
        <p:blipFill>
          <a:blip r:embed="rId3"/>
          <a:stretch>
            <a:fillRect/>
          </a:stretch>
        </p:blipFill>
        <p:spPr>
          <a:xfrm>
            <a:off x="554175" y="1422827"/>
            <a:ext cx="8090449" cy="4835795"/>
          </a:xfrm>
          <a:prstGeom prst="rect">
            <a:avLst/>
          </a:prstGeom>
        </p:spPr>
      </p:pic>
      <p:sp>
        <p:nvSpPr>
          <p:cNvPr id="10" name="CuadroTexto 9">
            <a:extLst>
              <a:ext uri="{FF2B5EF4-FFF2-40B4-BE49-F238E27FC236}">
                <a16:creationId xmlns:a16="http://schemas.microsoft.com/office/drawing/2014/main" id="{F64EF2ED-E344-4055-802F-D4D783989D2A}"/>
              </a:ext>
            </a:extLst>
          </p:cNvPr>
          <p:cNvSpPr txBox="1"/>
          <p:nvPr/>
        </p:nvSpPr>
        <p:spPr>
          <a:xfrm>
            <a:off x="186766" y="3453065"/>
            <a:ext cx="354364" cy="461665"/>
          </a:xfrm>
          <a:prstGeom prst="rect">
            <a:avLst/>
          </a:prstGeom>
          <a:noFill/>
        </p:spPr>
        <p:txBody>
          <a:bodyPr wrap="square" rtlCol="0">
            <a:spAutoFit/>
          </a:bodyPr>
          <a:lstStyle/>
          <a:p>
            <a:pPr algn="ctr" fontAlgn="base">
              <a:spcBef>
                <a:spcPct val="0"/>
              </a:spcBef>
              <a:spcAft>
                <a:spcPct val="0"/>
              </a:spcAft>
              <a:buClrTx/>
              <a:buFontTx/>
              <a:buNone/>
            </a:pPr>
            <a:r>
              <a:rPr lang="es-CL" sz="2400" b="1" kern="1200" dirty="0">
                <a:solidFill>
                  <a:srgbClr val="C00000"/>
                </a:solidFill>
                <a:latin typeface="Calibri"/>
                <a:ea typeface="+mn-ea"/>
                <a:cs typeface="Arial" panose="020B0604020202020204" pitchFamily="34" charset="0"/>
              </a:rPr>
              <a:t>5</a:t>
            </a:r>
          </a:p>
        </p:txBody>
      </p:sp>
      <p:sp>
        <p:nvSpPr>
          <p:cNvPr id="11" name="CuadroTexto 10">
            <a:extLst>
              <a:ext uri="{FF2B5EF4-FFF2-40B4-BE49-F238E27FC236}">
                <a16:creationId xmlns:a16="http://schemas.microsoft.com/office/drawing/2014/main" id="{971CF0B7-3D9D-4772-B105-2B6D69EA3751}"/>
              </a:ext>
            </a:extLst>
          </p:cNvPr>
          <p:cNvSpPr txBox="1"/>
          <p:nvPr/>
        </p:nvSpPr>
        <p:spPr>
          <a:xfrm>
            <a:off x="200392" y="5504947"/>
            <a:ext cx="340157" cy="461665"/>
          </a:xfrm>
          <a:prstGeom prst="rect">
            <a:avLst/>
          </a:prstGeom>
          <a:noFill/>
        </p:spPr>
        <p:txBody>
          <a:bodyPr wrap="none" rtlCol="0">
            <a:spAutoFit/>
          </a:bodyPr>
          <a:lstStyle/>
          <a:p>
            <a:pPr algn="ctr" fontAlgn="base">
              <a:spcBef>
                <a:spcPct val="0"/>
              </a:spcBef>
              <a:spcAft>
                <a:spcPct val="0"/>
              </a:spcAft>
              <a:buClrTx/>
              <a:buFontTx/>
              <a:buNone/>
            </a:pPr>
            <a:r>
              <a:rPr lang="es-CL" sz="2400" b="1" kern="1200" dirty="0">
                <a:solidFill>
                  <a:srgbClr val="C00000"/>
                </a:solidFill>
                <a:latin typeface="Calibri"/>
                <a:ea typeface="+mn-ea"/>
                <a:cs typeface="Arial" panose="020B0604020202020204" pitchFamily="34" charset="0"/>
              </a:rPr>
              <a:t>6</a:t>
            </a:r>
          </a:p>
        </p:txBody>
      </p:sp>
    </p:spTree>
    <p:extLst>
      <p:ext uri="{BB962C8B-B14F-4D97-AF65-F5344CB8AC3E}">
        <p14:creationId xmlns:p14="http://schemas.microsoft.com/office/powerpoint/2010/main" val="15367546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8082BB1C-D757-4428-B521-3113EFB556AB}"/>
              </a:ext>
            </a:extLst>
          </p:cNvPr>
          <p:cNvPicPr>
            <a:picLocks noChangeAspect="1"/>
          </p:cNvPicPr>
          <p:nvPr/>
        </p:nvPicPr>
        <p:blipFill>
          <a:blip r:embed="rId3"/>
          <a:stretch>
            <a:fillRect/>
          </a:stretch>
        </p:blipFill>
        <p:spPr>
          <a:xfrm>
            <a:off x="313635" y="1198427"/>
            <a:ext cx="8684591" cy="5185184"/>
          </a:xfrm>
          <a:prstGeom prst="rect">
            <a:avLst/>
          </a:prstGeom>
        </p:spPr>
      </p:pic>
      <p:sp>
        <p:nvSpPr>
          <p:cNvPr id="6" name="Título 2">
            <a:extLst>
              <a:ext uri="{FF2B5EF4-FFF2-40B4-BE49-F238E27FC236}">
                <a16:creationId xmlns:a16="http://schemas.microsoft.com/office/drawing/2014/main" id="{24521E72-BB4F-429D-AC0B-3B23B68908A8}"/>
              </a:ext>
            </a:extLst>
          </p:cNvPr>
          <p:cNvSpPr>
            <a:spLocks noGrp="1"/>
          </p:cNvSpPr>
          <p:nvPr>
            <p:ph type="title"/>
          </p:nvPr>
        </p:nvSpPr>
        <p:spPr>
          <a:xfrm>
            <a:off x="1763713" y="212725"/>
            <a:ext cx="4287837" cy="812800"/>
          </a:xfrm>
        </p:spPr>
        <p:txBody>
          <a:bodyPr/>
          <a:lstStyle/>
          <a:p>
            <a:pPr lvl="0" defTabSz="457200">
              <a:defRPr/>
            </a:pPr>
            <a:r>
              <a:rPr lang="es-CL" sz="2800" b="1" dirty="0">
                <a:solidFill>
                  <a:prstClr val="white"/>
                </a:solidFill>
                <a:latin typeface="Calibri"/>
              </a:rPr>
              <a:t>Tareas Previas en Oracle Cloud</a:t>
            </a:r>
          </a:p>
        </p:txBody>
      </p:sp>
      <p:sp>
        <p:nvSpPr>
          <p:cNvPr id="4" name="CuadroTexto 3">
            <a:extLst>
              <a:ext uri="{FF2B5EF4-FFF2-40B4-BE49-F238E27FC236}">
                <a16:creationId xmlns:a16="http://schemas.microsoft.com/office/drawing/2014/main" id="{9CA690FD-80C7-4985-99B6-4BF4C97A3D12}"/>
              </a:ext>
            </a:extLst>
          </p:cNvPr>
          <p:cNvSpPr txBox="1"/>
          <p:nvPr/>
        </p:nvSpPr>
        <p:spPr>
          <a:xfrm>
            <a:off x="-20853" y="2196315"/>
            <a:ext cx="367409" cy="461665"/>
          </a:xfrm>
          <a:prstGeom prst="rect">
            <a:avLst/>
          </a:prstGeom>
          <a:noFill/>
        </p:spPr>
        <p:txBody>
          <a:bodyPr wrap="square" rtlCol="0">
            <a:spAutoFit/>
          </a:bodyPr>
          <a:lstStyle/>
          <a:p>
            <a:pPr algn="ctr" fontAlgn="base">
              <a:spcBef>
                <a:spcPct val="0"/>
              </a:spcBef>
              <a:spcAft>
                <a:spcPct val="0"/>
              </a:spcAft>
              <a:buClrTx/>
              <a:buFontTx/>
              <a:buNone/>
            </a:pPr>
            <a:r>
              <a:rPr lang="es-CL" sz="2400" b="1" kern="1200" dirty="0">
                <a:solidFill>
                  <a:srgbClr val="C00000"/>
                </a:solidFill>
                <a:latin typeface="Calibri"/>
                <a:ea typeface="+mn-ea"/>
                <a:cs typeface="Arial" panose="020B0604020202020204" pitchFamily="34" charset="0"/>
              </a:rPr>
              <a:t>7</a:t>
            </a:r>
          </a:p>
        </p:txBody>
      </p:sp>
      <p:sp>
        <p:nvSpPr>
          <p:cNvPr id="10" name="CuadroTexto 9">
            <a:extLst>
              <a:ext uri="{FF2B5EF4-FFF2-40B4-BE49-F238E27FC236}">
                <a16:creationId xmlns:a16="http://schemas.microsoft.com/office/drawing/2014/main" id="{F64EF2ED-E344-4055-802F-D4D783989D2A}"/>
              </a:ext>
            </a:extLst>
          </p:cNvPr>
          <p:cNvSpPr txBox="1"/>
          <p:nvPr/>
        </p:nvSpPr>
        <p:spPr>
          <a:xfrm>
            <a:off x="2536811" y="4857796"/>
            <a:ext cx="354364" cy="461665"/>
          </a:xfrm>
          <a:prstGeom prst="rect">
            <a:avLst/>
          </a:prstGeom>
          <a:noFill/>
        </p:spPr>
        <p:txBody>
          <a:bodyPr wrap="square" rtlCol="0">
            <a:spAutoFit/>
          </a:bodyPr>
          <a:lstStyle/>
          <a:p>
            <a:pPr algn="ctr" fontAlgn="base">
              <a:spcBef>
                <a:spcPct val="0"/>
              </a:spcBef>
              <a:spcAft>
                <a:spcPct val="0"/>
              </a:spcAft>
              <a:buClrTx/>
              <a:buFontTx/>
              <a:buNone/>
            </a:pPr>
            <a:r>
              <a:rPr lang="es-CL" sz="2400" b="1" kern="1200" dirty="0">
                <a:solidFill>
                  <a:srgbClr val="C00000"/>
                </a:solidFill>
                <a:latin typeface="Calibri"/>
                <a:ea typeface="+mn-ea"/>
                <a:cs typeface="Arial" panose="020B0604020202020204" pitchFamily="34" charset="0"/>
              </a:rPr>
              <a:t>8</a:t>
            </a:r>
          </a:p>
        </p:txBody>
      </p:sp>
    </p:spTree>
    <p:extLst>
      <p:ext uri="{BB962C8B-B14F-4D97-AF65-F5344CB8AC3E}">
        <p14:creationId xmlns:p14="http://schemas.microsoft.com/office/powerpoint/2010/main" val="15758827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94C05BA-E2B9-4F33-8CEA-0623EBA4B771}"/>
              </a:ext>
            </a:extLst>
          </p:cNvPr>
          <p:cNvPicPr>
            <a:picLocks noChangeAspect="1"/>
          </p:cNvPicPr>
          <p:nvPr/>
        </p:nvPicPr>
        <p:blipFill>
          <a:blip r:embed="rId3"/>
          <a:stretch>
            <a:fillRect/>
          </a:stretch>
        </p:blipFill>
        <p:spPr>
          <a:xfrm>
            <a:off x="283947" y="1250775"/>
            <a:ext cx="8798612" cy="4990999"/>
          </a:xfrm>
          <a:prstGeom prst="rect">
            <a:avLst/>
          </a:prstGeom>
        </p:spPr>
      </p:pic>
      <p:sp>
        <p:nvSpPr>
          <p:cNvPr id="6" name="Título 2">
            <a:extLst>
              <a:ext uri="{FF2B5EF4-FFF2-40B4-BE49-F238E27FC236}">
                <a16:creationId xmlns:a16="http://schemas.microsoft.com/office/drawing/2014/main" id="{24521E72-BB4F-429D-AC0B-3B23B68908A8}"/>
              </a:ext>
            </a:extLst>
          </p:cNvPr>
          <p:cNvSpPr>
            <a:spLocks noGrp="1"/>
          </p:cNvSpPr>
          <p:nvPr>
            <p:ph type="title"/>
          </p:nvPr>
        </p:nvSpPr>
        <p:spPr>
          <a:xfrm>
            <a:off x="1763713" y="212725"/>
            <a:ext cx="4287837" cy="812800"/>
          </a:xfrm>
        </p:spPr>
        <p:txBody>
          <a:bodyPr/>
          <a:lstStyle/>
          <a:p>
            <a:pPr lvl="0" defTabSz="457200">
              <a:defRPr/>
            </a:pPr>
            <a:r>
              <a:rPr lang="es-CL" sz="2800" b="1" dirty="0">
                <a:solidFill>
                  <a:prstClr val="white"/>
                </a:solidFill>
                <a:latin typeface="Calibri"/>
              </a:rPr>
              <a:t>Tareas Previas en Oracle Cloud</a:t>
            </a:r>
          </a:p>
        </p:txBody>
      </p:sp>
      <p:sp>
        <p:nvSpPr>
          <p:cNvPr id="4" name="CuadroTexto 3">
            <a:extLst>
              <a:ext uri="{FF2B5EF4-FFF2-40B4-BE49-F238E27FC236}">
                <a16:creationId xmlns:a16="http://schemas.microsoft.com/office/drawing/2014/main" id="{9CA690FD-80C7-4985-99B6-4BF4C97A3D12}"/>
              </a:ext>
            </a:extLst>
          </p:cNvPr>
          <p:cNvSpPr txBox="1"/>
          <p:nvPr/>
        </p:nvSpPr>
        <p:spPr>
          <a:xfrm>
            <a:off x="-20853" y="2196315"/>
            <a:ext cx="367409" cy="461665"/>
          </a:xfrm>
          <a:prstGeom prst="rect">
            <a:avLst/>
          </a:prstGeom>
          <a:noFill/>
        </p:spPr>
        <p:txBody>
          <a:bodyPr wrap="square" rtlCol="0">
            <a:spAutoFit/>
          </a:bodyPr>
          <a:lstStyle/>
          <a:p>
            <a:pPr algn="ctr" fontAlgn="base">
              <a:spcBef>
                <a:spcPct val="0"/>
              </a:spcBef>
              <a:spcAft>
                <a:spcPct val="0"/>
              </a:spcAft>
              <a:buClrTx/>
              <a:buFontTx/>
              <a:buNone/>
            </a:pPr>
            <a:r>
              <a:rPr lang="es-CL" sz="2400" b="1" kern="1200" dirty="0">
                <a:solidFill>
                  <a:srgbClr val="C00000"/>
                </a:solidFill>
                <a:latin typeface="Calibri"/>
                <a:ea typeface="+mn-ea"/>
                <a:cs typeface="Arial" panose="020B0604020202020204" pitchFamily="34" charset="0"/>
              </a:rPr>
              <a:t>9</a:t>
            </a:r>
          </a:p>
        </p:txBody>
      </p:sp>
      <p:sp>
        <p:nvSpPr>
          <p:cNvPr id="10" name="CuadroTexto 9">
            <a:extLst>
              <a:ext uri="{FF2B5EF4-FFF2-40B4-BE49-F238E27FC236}">
                <a16:creationId xmlns:a16="http://schemas.microsoft.com/office/drawing/2014/main" id="{F64EF2ED-E344-4055-802F-D4D783989D2A}"/>
              </a:ext>
            </a:extLst>
          </p:cNvPr>
          <p:cNvSpPr txBox="1"/>
          <p:nvPr/>
        </p:nvSpPr>
        <p:spPr>
          <a:xfrm>
            <a:off x="2532390" y="4857796"/>
            <a:ext cx="621623" cy="461665"/>
          </a:xfrm>
          <a:prstGeom prst="rect">
            <a:avLst/>
          </a:prstGeom>
          <a:noFill/>
        </p:spPr>
        <p:txBody>
          <a:bodyPr wrap="square" rtlCol="0">
            <a:spAutoFit/>
          </a:bodyPr>
          <a:lstStyle/>
          <a:p>
            <a:pPr algn="ctr" fontAlgn="base">
              <a:spcBef>
                <a:spcPct val="0"/>
              </a:spcBef>
              <a:spcAft>
                <a:spcPct val="0"/>
              </a:spcAft>
              <a:buClrTx/>
              <a:buFontTx/>
              <a:buNone/>
            </a:pPr>
            <a:r>
              <a:rPr lang="es-CL" sz="2400" b="1" kern="1200" dirty="0">
                <a:solidFill>
                  <a:srgbClr val="C00000"/>
                </a:solidFill>
                <a:latin typeface="Calibri"/>
                <a:ea typeface="+mn-ea"/>
                <a:cs typeface="Arial" panose="020B0604020202020204" pitchFamily="34" charset="0"/>
              </a:rPr>
              <a:t>10</a:t>
            </a:r>
          </a:p>
        </p:txBody>
      </p:sp>
    </p:spTree>
    <p:extLst>
      <p:ext uri="{BB962C8B-B14F-4D97-AF65-F5344CB8AC3E}">
        <p14:creationId xmlns:p14="http://schemas.microsoft.com/office/powerpoint/2010/main" val="20762174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9458B0D7-0BD6-4576-AC16-6A4BA38C631B}"/>
              </a:ext>
            </a:extLst>
          </p:cNvPr>
          <p:cNvPicPr>
            <a:picLocks noChangeAspect="1"/>
          </p:cNvPicPr>
          <p:nvPr/>
        </p:nvPicPr>
        <p:blipFill>
          <a:blip r:embed="rId3"/>
          <a:stretch>
            <a:fillRect/>
          </a:stretch>
        </p:blipFill>
        <p:spPr>
          <a:xfrm>
            <a:off x="273876" y="1182148"/>
            <a:ext cx="8823553" cy="5094965"/>
          </a:xfrm>
          <a:prstGeom prst="rect">
            <a:avLst/>
          </a:prstGeom>
        </p:spPr>
      </p:pic>
      <p:sp>
        <p:nvSpPr>
          <p:cNvPr id="6" name="Título 2">
            <a:extLst>
              <a:ext uri="{FF2B5EF4-FFF2-40B4-BE49-F238E27FC236}">
                <a16:creationId xmlns:a16="http://schemas.microsoft.com/office/drawing/2014/main" id="{24521E72-BB4F-429D-AC0B-3B23B68908A8}"/>
              </a:ext>
            </a:extLst>
          </p:cNvPr>
          <p:cNvSpPr>
            <a:spLocks noGrp="1"/>
          </p:cNvSpPr>
          <p:nvPr>
            <p:ph type="title"/>
          </p:nvPr>
        </p:nvSpPr>
        <p:spPr>
          <a:xfrm>
            <a:off x="1763713" y="212725"/>
            <a:ext cx="4287837" cy="812800"/>
          </a:xfrm>
        </p:spPr>
        <p:txBody>
          <a:bodyPr/>
          <a:lstStyle/>
          <a:p>
            <a:pPr lvl="0" defTabSz="457200">
              <a:defRPr/>
            </a:pPr>
            <a:r>
              <a:rPr lang="es-CL" sz="2800" b="1" dirty="0">
                <a:solidFill>
                  <a:prstClr val="white"/>
                </a:solidFill>
                <a:latin typeface="Calibri"/>
              </a:rPr>
              <a:t>Tareas Previas en Oracle Cloud</a:t>
            </a:r>
          </a:p>
        </p:txBody>
      </p:sp>
      <p:sp>
        <p:nvSpPr>
          <p:cNvPr id="4" name="CuadroTexto 3">
            <a:extLst>
              <a:ext uri="{FF2B5EF4-FFF2-40B4-BE49-F238E27FC236}">
                <a16:creationId xmlns:a16="http://schemas.microsoft.com/office/drawing/2014/main" id="{9CA690FD-80C7-4985-99B6-4BF4C97A3D12}"/>
              </a:ext>
            </a:extLst>
          </p:cNvPr>
          <p:cNvSpPr txBox="1"/>
          <p:nvPr/>
        </p:nvSpPr>
        <p:spPr>
          <a:xfrm>
            <a:off x="-78286" y="2196315"/>
            <a:ext cx="550940" cy="461665"/>
          </a:xfrm>
          <a:prstGeom prst="rect">
            <a:avLst/>
          </a:prstGeom>
          <a:noFill/>
        </p:spPr>
        <p:txBody>
          <a:bodyPr wrap="square" rtlCol="0">
            <a:spAutoFit/>
          </a:bodyPr>
          <a:lstStyle/>
          <a:p>
            <a:pPr algn="ctr" fontAlgn="base">
              <a:spcBef>
                <a:spcPct val="0"/>
              </a:spcBef>
              <a:spcAft>
                <a:spcPct val="0"/>
              </a:spcAft>
              <a:buClrTx/>
              <a:buFontTx/>
              <a:buNone/>
            </a:pPr>
            <a:r>
              <a:rPr lang="es-CL" sz="2400" b="1" kern="1200" dirty="0">
                <a:solidFill>
                  <a:srgbClr val="C00000"/>
                </a:solidFill>
                <a:latin typeface="Calibri"/>
                <a:ea typeface="+mn-ea"/>
                <a:cs typeface="Arial" panose="020B0604020202020204" pitchFamily="34" charset="0"/>
              </a:rPr>
              <a:t>11</a:t>
            </a:r>
          </a:p>
        </p:txBody>
      </p:sp>
      <p:sp>
        <p:nvSpPr>
          <p:cNvPr id="10" name="CuadroTexto 9">
            <a:extLst>
              <a:ext uri="{FF2B5EF4-FFF2-40B4-BE49-F238E27FC236}">
                <a16:creationId xmlns:a16="http://schemas.microsoft.com/office/drawing/2014/main" id="{F64EF2ED-E344-4055-802F-D4D783989D2A}"/>
              </a:ext>
            </a:extLst>
          </p:cNvPr>
          <p:cNvSpPr txBox="1"/>
          <p:nvPr/>
        </p:nvSpPr>
        <p:spPr>
          <a:xfrm>
            <a:off x="2735589" y="4857796"/>
            <a:ext cx="621623" cy="461665"/>
          </a:xfrm>
          <a:prstGeom prst="rect">
            <a:avLst/>
          </a:prstGeom>
          <a:noFill/>
        </p:spPr>
        <p:txBody>
          <a:bodyPr wrap="square" rtlCol="0">
            <a:spAutoFit/>
          </a:bodyPr>
          <a:lstStyle/>
          <a:p>
            <a:pPr algn="ctr" fontAlgn="base">
              <a:spcBef>
                <a:spcPct val="0"/>
              </a:spcBef>
              <a:spcAft>
                <a:spcPct val="0"/>
              </a:spcAft>
              <a:buClrTx/>
              <a:buFontTx/>
              <a:buNone/>
            </a:pPr>
            <a:r>
              <a:rPr lang="es-CL" sz="2400" b="1" kern="1200" dirty="0">
                <a:solidFill>
                  <a:srgbClr val="C00000"/>
                </a:solidFill>
                <a:latin typeface="Calibri"/>
                <a:ea typeface="+mn-ea"/>
                <a:cs typeface="Arial" panose="020B0604020202020204" pitchFamily="34" charset="0"/>
              </a:rPr>
              <a:t>12</a:t>
            </a:r>
          </a:p>
        </p:txBody>
      </p:sp>
    </p:spTree>
    <p:extLst>
      <p:ext uri="{BB962C8B-B14F-4D97-AF65-F5344CB8AC3E}">
        <p14:creationId xmlns:p14="http://schemas.microsoft.com/office/powerpoint/2010/main" val="28455471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4ACC6D1-0C65-440F-AADB-627A18A5DC04}"/>
              </a:ext>
            </a:extLst>
          </p:cNvPr>
          <p:cNvPicPr>
            <a:picLocks noChangeAspect="1"/>
          </p:cNvPicPr>
          <p:nvPr/>
        </p:nvPicPr>
        <p:blipFill>
          <a:blip r:embed="rId3"/>
          <a:stretch>
            <a:fillRect/>
          </a:stretch>
        </p:blipFill>
        <p:spPr>
          <a:xfrm>
            <a:off x="362226" y="1100534"/>
            <a:ext cx="8707030" cy="5225171"/>
          </a:xfrm>
          <a:prstGeom prst="rect">
            <a:avLst/>
          </a:prstGeom>
        </p:spPr>
      </p:pic>
      <p:sp>
        <p:nvSpPr>
          <p:cNvPr id="6" name="Título 2">
            <a:extLst>
              <a:ext uri="{FF2B5EF4-FFF2-40B4-BE49-F238E27FC236}">
                <a16:creationId xmlns:a16="http://schemas.microsoft.com/office/drawing/2014/main" id="{24521E72-BB4F-429D-AC0B-3B23B68908A8}"/>
              </a:ext>
            </a:extLst>
          </p:cNvPr>
          <p:cNvSpPr>
            <a:spLocks noGrp="1"/>
          </p:cNvSpPr>
          <p:nvPr>
            <p:ph type="title"/>
          </p:nvPr>
        </p:nvSpPr>
        <p:spPr>
          <a:xfrm>
            <a:off x="1763713" y="212725"/>
            <a:ext cx="4287837" cy="812800"/>
          </a:xfrm>
        </p:spPr>
        <p:txBody>
          <a:bodyPr/>
          <a:lstStyle/>
          <a:p>
            <a:pPr lvl="0" defTabSz="457200">
              <a:defRPr/>
            </a:pPr>
            <a:r>
              <a:rPr lang="es-CL" sz="2800" b="1" dirty="0">
                <a:solidFill>
                  <a:prstClr val="white"/>
                </a:solidFill>
                <a:latin typeface="Calibri"/>
              </a:rPr>
              <a:t>Tareas Previas en Oracle Cloud</a:t>
            </a:r>
          </a:p>
        </p:txBody>
      </p:sp>
      <p:sp>
        <p:nvSpPr>
          <p:cNvPr id="4" name="CuadroTexto 3">
            <a:extLst>
              <a:ext uri="{FF2B5EF4-FFF2-40B4-BE49-F238E27FC236}">
                <a16:creationId xmlns:a16="http://schemas.microsoft.com/office/drawing/2014/main" id="{9CA690FD-80C7-4985-99B6-4BF4C97A3D12}"/>
              </a:ext>
            </a:extLst>
          </p:cNvPr>
          <p:cNvSpPr txBox="1"/>
          <p:nvPr/>
        </p:nvSpPr>
        <p:spPr>
          <a:xfrm>
            <a:off x="-78286" y="2196315"/>
            <a:ext cx="550940" cy="461665"/>
          </a:xfrm>
          <a:prstGeom prst="rect">
            <a:avLst/>
          </a:prstGeom>
          <a:noFill/>
        </p:spPr>
        <p:txBody>
          <a:bodyPr wrap="square" rtlCol="0">
            <a:spAutoFit/>
          </a:bodyPr>
          <a:lstStyle/>
          <a:p>
            <a:pPr algn="ctr" fontAlgn="base">
              <a:spcBef>
                <a:spcPct val="0"/>
              </a:spcBef>
              <a:spcAft>
                <a:spcPct val="0"/>
              </a:spcAft>
              <a:buClrTx/>
              <a:buFontTx/>
              <a:buNone/>
            </a:pPr>
            <a:r>
              <a:rPr lang="es-CL" sz="2400" b="1" kern="1200" dirty="0">
                <a:solidFill>
                  <a:srgbClr val="C00000"/>
                </a:solidFill>
                <a:latin typeface="Calibri"/>
                <a:ea typeface="+mn-ea"/>
                <a:cs typeface="Arial" panose="020B0604020202020204" pitchFamily="34" charset="0"/>
              </a:rPr>
              <a:t>13</a:t>
            </a:r>
          </a:p>
        </p:txBody>
      </p:sp>
      <p:sp>
        <p:nvSpPr>
          <p:cNvPr id="10" name="CuadroTexto 9">
            <a:extLst>
              <a:ext uri="{FF2B5EF4-FFF2-40B4-BE49-F238E27FC236}">
                <a16:creationId xmlns:a16="http://schemas.microsoft.com/office/drawing/2014/main" id="{F64EF2ED-E344-4055-802F-D4D783989D2A}"/>
              </a:ext>
            </a:extLst>
          </p:cNvPr>
          <p:cNvSpPr txBox="1"/>
          <p:nvPr/>
        </p:nvSpPr>
        <p:spPr>
          <a:xfrm>
            <a:off x="3234752" y="4857796"/>
            <a:ext cx="621623" cy="461665"/>
          </a:xfrm>
          <a:prstGeom prst="rect">
            <a:avLst/>
          </a:prstGeom>
          <a:noFill/>
        </p:spPr>
        <p:txBody>
          <a:bodyPr wrap="square" rtlCol="0">
            <a:spAutoFit/>
          </a:bodyPr>
          <a:lstStyle/>
          <a:p>
            <a:pPr algn="ctr" fontAlgn="base">
              <a:spcBef>
                <a:spcPct val="0"/>
              </a:spcBef>
              <a:spcAft>
                <a:spcPct val="0"/>
              </a:spcAft>
              <a:buClrTx/>
              <a:buFontTx/>
              <a:buNone/>
            </a:pPr>
            <a:r>
              <a:rPr lang="es-CL" sz="2400" b="1" kern="1200" dirty="0">
                <a:solidFill>
                  <a:srgbClr val="C00000"/>
                </a:solidFill>
                <a:latin typeface="Calibri"/>
                <a:ea typeface="+mn-ea"/>
                <a:cs typeface="Arial" panose="020B0604020202020204" pitchFamily="34" charset="0"/>
              </a:rPr>
              <a:t>14</a:t>
            </a:r>
          </a:p>
        </p:txBody>
      </p:sp>
    </p:spTree>
    <p:extLst>
      <p:ext uri="{BB962C8B-B14F-4D97-AF65-F5344CB8AC3E}">
        <p14:creationId xmlns:p14="http://schemas.microsoft.com/office/powerpoint/2010/main" val="31255680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C9EFC2F-99FE-4C90-801A-60E62F07F4CC}"/>
              </a:ext>
            </a:extLst>
          </p:cNvPr>
          <p:cNvPicPr>
            <a:picLocks noChangeAspect="1"/>
          </p:cNvPicPr>
          <p:nvPr/>
        </p:nvPicPr>
        <p:blipFill>
          <a:blip r:embed="rId3"/>
          <a:stretch>
            <a:fillRect/>
          </a:stretch>
        </p:blipFill>
        <p:spPr>
          <a:xfrm>
            <a:off x="410817" y="1307873"/>
            <a:ext cx="8605078" cy="4499387"/>
          </a:xfrm>
          <a:prstGeom prst="rect">
            <a:avLst/>
          </a:prstGeom>
        </p:spPr>
      </p:pic>
      <p:sp>
        <p:nvSpPr>
          <p:cNvPr id="6" name="Título 2">
            <a:extLst>
              <a:ext uri="{FF2B5EF4-FFF2-40B4-BE49-F238E27FC236}">
                <a16:creationId xmlns:a16="http://schemas.microsoft.com/office/drawing/2014/main" id="{24521E72-BB4F-429D-AC0B-3B23B68908A8}"/>
              </a:ext>
            </a:extLst>
          </p:cNvPr>
          <p:cNvSpPr>
            <a:spLocks noGrp="1"/>
          </p:cNvSpPr>
          <p:nvPr>
            <p:ph type="title"/>
          </p:nvPr>
        </p:nvSpPr>
        <p:spPr>
          <a:xfrm>
            <a:off x="1763713" y="212725"/>
            <a:ext cx="4287837" cy="812800"/>
          </a:xfrm>
        </p:spPr>
        <p:txBody>
          <a:bodyPr/>
          <a:lstStyle/>
          <a:p>
            <a:pPr lvl="0" defTabSz="457200">
              <a:defRPr/>
            </a:pPr>
            <a:r>
              <a:rPr lang="es-CL" sz="2800" b="1" dirty="0">
                <a:solidFill>
                  <a:prstClr val="white"/>
                </a:solidFill>
                <a:latin typeface="Calibri"/>
              </a:rPr>
              <a:t>Tareas Previas en Oracle Cloud</a:t>
            </a:r>
          </a:p>
        </p:txBody>
      </p:sp>
      <p:sp>
        <p:nvSpPr>
          <p:cNvPr id="4" name="CuadroTexto 3">
            <a:extLst>
              <a:ext uri="{FF2B5EF4-FFF2-40B4-BE49-F238E27FC236}">
                <a16:creationId xmlns:a16="http://schemas.microsoft.com/office/drawing/2014/main" id="{9CA690FD-80C7-4985-99B6-4BF4C97A3D12}"/>
              </a:ext>
            </a:extLst>
          </p:cNvPr>
          <p:cNvSpPr txBox="1"/>
          <p:nvPr/>
        </p:nvSpPr>
        <p:spPr>
          <a:xfrm>
            <a:off x="-78286" y="2196315"/>
            <a:ext cx="550940" cy="461665"/>
          </a:xfrm>
          <a:prstGeom prst="rect">
            <a:avLst/>
          </a:prstGeom>
          <a:noFill/>
        </p:spPr>
        <p:txBody>
          <a:bodyPr wrap="square" rtlCol="0">
            <a:spAutoFit/>
          </a:bodyPr>
          <a:lstStyle/>
          <a:p>
            <a:pPr algn="ctr" fontAlgn="base">
              <a:spcBef>
                <a:spcPct val="0"/>
              </a:spcBef>
              <a:spcAft>
                <a:spcPct val="0"/>
              </a:spcAft>
              <a:buClrTx/>
              <a:buFontTx/>
              <a:buNone/>
            </a:pPr>
            <a:r>
              <a:rPr lang="es-CL" sz="2400" b="1" kern="1200" dirty="0">
                <a:solidFill>
                  <a:srgbClr val="C00000"/>
                </a:solidFill>
                <a:latin typeface="Calibri"/>
                <a:ea typeface="+mn-ea"/>
                <a:cs typeface="Arial" panose="020B0604020202020204" pitchFamily="34" charset="0"/>
              </a:rPr>
              <a:t>15</a:t>
            </a:r>
          </a:p>
        </p:txBody>
      </p:sp>
      <p:sp>
        <p:nvSpPr>
          <p:cNvPr id="10" name="CuadroTexto 9">
            <a:extLst>
              <a:ext uri="{FF2B5EF4-FFF2-40B4-BE49-F238E27FC236}">
                <a16:creationId xmlns:a16="http://schemas.microsoft.com/office/drawing/2014/main" id="{F64EF2ED-E344-4055-802F-D4D783989D2A}"/>
              </a:ext>
            </a:extLst>
          </p:cNvPr>
          <p:cNvSpPr txBox="1"/>
          <p:nvPr/>
        </p:nvSpPr>
        <p:spPr>
          <a:xfrm>
            <a:off x="1043720" y="4857796"/>
            <a:ext cx="621623" cy="461665"/>
          </a:xfrm>
          <a:prstGeom prst="rect">
            <a:avLst/>
          </a:prstGeom>
          <a:noFill/>
        </p:spPr>
        <p:txBody>
          <a:bodyPr wrap="square" rtlCol="0">
            <a:spAutoFit/>
          </a:bodyPr>
          <a:lstStyle/>
          <a:p>
            <a:pPr algn="ctr" fontAlgn="base">
              <a:spcBef>
                <a:spcPct val="0"/>
              </a:spcBef>
              <a:spcAft>
                <a:spcPct val="0"/>
              </a:spcAft>
              <a:buClrTx/>
              <a:buFontTx/>
              <a:buNone/>
            </a:pPr>
            <a:r>
              <a:rPr lang="es-CL" sz="2400" b="1" kern="1200" dirty="0">
                <a:solidFill>
                  <a:srgbClr val="C00000"/>
                </a:solidFill>
                <a:latin typeface="Calibri"/>
                <a:ea typeface="+mn-ea"/>
                <a:cs typeface="Arial" panose="020B0604020202020204" pitchFamily="34" charset="0"/>
              </a:rPr>
              <a:t>16</a:t>
            </a:r>
          </a:p>
        </p:txBody>
      </p:sp>
    </p:spTree>
    <p:extLst>
      <p:ext uri="{BB962C8B-B14F-4D97-AF65-F5344CB8AC3E}">
        <p14:creationId xmlns:p14="http://schemas.microsoft.com/office/powerpoint/2010/main" val="11120061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D3C0965-F492-4250-8186-AA6CFDA60D91}"/>
              </a:ext>
            </a:extLst>
          </p:cNvPr>
          <p:cNvPicPr>
            <a:picLocks noChangeAspect="1"/>
          </p:cNvPicPr>
          <p:nvPr/>
        </p:nvPicPr>
        <p:blipFill>
          <a:blip r:embed="rId3"/>
          <a:stretch>
            <a:fillRect/>
          </a:stretch>
        </p:blipFill>
        <p:spPr>
          <a:xfrm>
            <a:off x="366644" y="1434572"/>
            <a:ext cx="8684591" cy="4665390"/>
          </a:xfrm>
          <a:prstGeom prst="rect">
            <a:avLst/>
          </a:prstGeom>
        </p:spPr>
      </p:pic>
      <p:sp>
        <p:nvSpPr>
          <p:cNvPr id="6" name="Título 2">
            <a:extLst>
              <a:ext uri="{FF2B5EF4-FFF2-40B4-BE49-F238E27FC236}">
                <a16:creationId xmlns:a16="http://schemas.microsoft.com/office/drawing/2014/main" id="{24521E72-BB4F-429D-AC0B-3B23B68908A8}"/>
              </a:ext>
            </a:extLst>
          </p:cNvPr>
          <p:cNvSpPr>
            <a:spLocks noGrp="1"/>
          </p:cNvSpPr>
          <p:nvPr>
            <p:ph type="title"/>
          </p:nvPr>
        </p:nvSpPr>
        <p:spPr>
          <a:xfrm>
            <a:off x="1763713" y="212725"/>
            <a:ext cx="4287837" cy="812800"/>
          </a:xfrm>
        </p:spPr>
        <p:txBody>
          <a:bodyPr/>
          <a:lstStyle/>
          <a:p>
            <a:pPr lvl="0" defTabSz="457200">
              <a:defRPr/>
            </a:pPr>
            <a:r>
              <a:rPr lang="es-CL" sz="2800" b="1" dirty="0">
                <a:solidFill>
                  <a:prstClr val="white"/>
                </a:solidFill>
                <a:latin typeface="Calibri"/>
              </a:rPr>
              <a:t>Tareas Previas en Oracle Cloud</a:t>
            </a:r>
          </a:p>
        </p:txBody>
      </p:sp>
      <p:sp>
        <p:nvSpPr>
          <p:cNvPr id="4" name="CuadroTexto 3">
            <a:extLst>
              <a:ext uri="{FF2B5EF4-FFF2-40B4-BE49-F238E27FC236}">
                <a16:creationId xmlns:a16="http://schemas.microsoft.com/office/drawing/2014/main" id="{9CA690FD-80C7-4985-99B6-4BF4C97A3D12}"/>
              </a:ext>
            </a:extLst>
          </p:cNvPr>
          <p:cNvSpPr txBox="1"/>
          <p:nvPr/>
        </p:nvSpPr>
        <p:spPr>
          <a:xfrm>
            <a:off x="902376" y="2213983"/>
            <a:ext cx="550940" cy="461665"/>
          </a:xfrm>
          <a:prstGeom prst="rect">
            <a:avLst/>
          </a:prstGeom>
          <a:noFill/>
        </p:spPr>
        <p:txBody>
          <a:bodyPr wrap="square" rtlCol="0">
            <a:spAutoFit/>
          </a:bodyPr>
          <a:lstStyle/>
          <a:p>
            <a:pPr algn="ctr" fontAlgn="base">
              <a:spcBef>
                <a:spcPct val="0"/>
              </a:spcBef>
              <a:spcAft>
                <a:spcPct val="0"/>
              </a:spcAft>
              <a:buClrTx/>
              <a:buFontTx/>
              <a:buNone/>
            </a:pPr>
            <a:r>
              <a:rPr lang="es-CL" sz="2400" b="1" kern="1200" dirty="0">
                <a:solidFill>
                  <a:srgbClr val="C00000"/>
                </a:solidFill>
                <a:latin typeface="Calibri"/>
                <a:ea typeface="+mn-ea"/>
                <a:cs typeface="Arial" panose="020B0604020202020204" pitchFamily="34" charset="0"/>
              </a:rPr>
              <a:t>17</a:t>
            </a:r>
          </a:p>
        </p:txBody>
      </p:sp>
      <p:sp>
        <p:nvSpPr>
          <p:cNvPr id="10" name="CuadroTexto 9">
            <a:extLst>
              <a:ext uri="{FF2B5EF4-FFF2-40B4-BE49-F238E27FC236}">
                <a16:creationId xmlns:a16="http://schemas.microsoft.com/office/drawing/2014/main" id="{F64EF2ED-E344-4055-802F-D4D783989D2A}"/>
              </a:ext>
            </a:extLst>
          </p:cNvPr>
          <p:cNvSpPr txBox="1"/>
          <p:nvPr/>
        </p:nvSpPr>
        <p:spPr>
          <a:xfrm>
            <a:off x="-144559" y="4857796"/>
            <a:ext cx="621623" cy="461665"/>
          </a:xfrm>
          <a:prstGeom prst="rect">
            <a:avLst/>
          </a:prstGeom>
          <a:noFill/>
        </p:spPr>
        <p:txBody>
          <a:bodyPr wrap="square" rtlCol="0">
            <a:spAutoFit/>
          </a:bodyPr>
          <a:lstStyle/>
          <a:p>
            <a:pPr algn="ctr" fontAlgn="base">
              <a:spcBef>
                <a:spcPct val="0"/>
              </a:spcBef>
              <a:spcAft>
                <a:spcPct val="0"/>
              </a:spcAft>
              <a:buClrTx/>
              <a:buFontTx/>
              <a:buNone/>
            </a:pPr>
            <a:r>
              <a:rPr lang="es-CL" sz="2400" b="1" kern="1200" dirty="0">
                <a:solidFill>
                  <a:srgbClr val="C00000"/>
                </a:solidFill>
                <a:latin typeface="Calibri"/>
                <a:ea typeface="+mn-ea"/>
                <a:cs typeface="Arial" panose="020B0604020202020204" pitchFamily="34" charset="0"/>
              </a:rPr>
              <a:t>18</a:t>
            </a:r>
          </a:p>
        </p:txBody>
      </p:sp>
      <p:sp>
        <p:nvSpPr>
          <p:cNvPr id="8" name="CuadroTexto 7">
            <a:extLst>
              <a:ext uri="{FF2B5EF4-FFF2-40B4-BE49-F238E27FC236}">
                <a16:creationId xmlns:a16="http://schemas.microsoft.com/office/drawing/2014/main" id="{44826D12-2DA3-48F2-BA0E-A380489DE22E}"/>
              </a:ext>
            </a:extLst>
          </p:cNvPr>
          <p:cNvSpPr txBox="1"/>
          <p:nvPr/>
        </p:nvSpPr>
        <p:spPr>
          <a:xfrm>
            <a:off x="4239709" y="4829082"/>
            <a:ext cx="621623" cy="461665"/>
          </a:xfrm>
          <a:prstGeom prst="rect">
            <a:avLst/>
          </a:prstGeom>
          <a:noFill/>
        </p:spPr>
        <p:txBody>
          <a:bodyPr wrap="square" rtlCol="0">
            <a:spAutoFit/>
          </a:bodyPr>
          <a:lstStyle/>
          <a:p>
            <a:pPr algn="ctr" fontAlgn="base">
              <a:spcBef>
                <a:spcPct val="0"/>
              </a:spcBef>
              <a:spcAft>
                <a:spcPct val="0"/>
              </a:spcAft>
              <a:buClrTx/>
              <a:buFontTx/>
              <a:buNone/>
            </a:pPr>
            <a:r>
              <a:rPr lang="es-CL" sz="2400" b="1" kern="1200" dirty="0">
                <a:solidFill>
                  <a:srgbClr val="C00000"/>
                </a:solidFill>
                <a:latin typeface="Calibri"/>
                <a:ea typeface="+mn-ea"/>
                <a:cs typeface="Arial" panose="020B0604020202020204" pitchFamily="34" charset="0"/>
              </a:rPr>
              <a:t>19</a:t>
            </a:r>
          </a:p>
        </p:txBody>
      </p:sp>
    </p:spTree>
    <p:extLst>
      <p:ext uri="{BB962C8B-B14F-4D97-AF65-F5344CB8AC3E}">
        <p14:creationId xmlns:p14="http://schemas.microsoft.com/office/powerpoint/2010/main" val="17346199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2">
            <a:extLst>
              <a:ext uri="{FF2B5EF4-FFF2-40B4-BE49-F238E27FC236}">
                <a16:creationId xmlns:a16="http://schemas.microsoft.com/office/drawing/2014/main" id="{24521E72-BB4F-429D-AC0B-3B23B68908A8}"/>
              </a:ext>
            </a:extLst>
          </p:cNvPr>
          <p:cNvSpPr>
            <a:spLocks noGrp="1"/>
          </p:cNvSpPr>
          <p:nvPr>
            <p:ph type="title"/>
          </p:nvPr>
        </p:nvSpPr>
        <p:spPr>
          <a:xfrm>
            <a:off x="1763713" y="212725"/>
            <a:ext cx="4287837" cy="812800"/>
          </a:xfrm>
        </p:spPr>
        <p:txBody>
          <a:bodyPr/>
          <a:lstStyle/>
          <a:p>
            <a:pPr lvl="0" defTabSz="457200">
              <a:defRPr/>
            </a:pPr>
            <a:r>
              <a:rPr lang="es-CL" sz="2800" b="1" dirty="0">
                <a:solidFill>
                  <a:prstClr val="white"/>
                </a:solidFill>
                <a:latin typeface="Calibri"/>
              </a:rPr>
              <a:t>Usando los Archivos </a:t>
            </a:r>
            <a:r>
              <a:rPr lang="es-CL" sz="2800" b="1" dirty="0" err="1">
                <a:solidFill>
                  <a:prstClr val="white"/>
                </a:solidFill>
                <a:latin typeface="Calibri"/>
              </a:rPr>
              <a:t>LOBs</a:t>
            </a:r>
            <a:r>
              <a:rPr lang="es-CL" sz="2800" b="1" dirty="0">
                <a:solidFill>
                  <a:prstClr val="white"/>
                </a:solidFill>
                <a:latin typeface="Calibri"/>
              </a:rPr>
              <a:t> Almacenados en Cloud </a:t>
            </a:r>
          </a:p>
        </p:txBody>
      </p:sp>
      <p:sp>
        <p:nvSpPr>
          <p:cNvPr id="16" name="Text Box 5">
            <a:extLst>
              <a:ext uri="{FF2B5EF4-FFF2-40B4-BE49-F238E27FC236}">
                <a16:creationId xmlns:a16="http://schemas.microsoft.com/office/drawing/2014/main" id="{0E595F40-80CF-4F62-AEF6-EE6B157D4AAB}"/>
              </a:ext>
            </a:extLst>
          </p:cNvPr>
          <p:cNvSpPr txBox="1">
            <a:spLocks noChangeArrowheads="1"/>
          </p:cNvSpPr>
          <p:nvPr/>
        </p:nvSpPr>
        <p:spPr bwMode="auto">
          <a:xfrm>
            <a:off x="872925" y="1524112"/>
            <a:ext cx="6937023" cy="1815882"/>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BEGIN</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  DBMS_CLOUD.CREATE_CREDENTIAL(</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  </a:t>
            </a:r>
            <a:r>
              <a:rPr kumimoji="0" lang="en-US" sz="1600" b="1" i="0" u="none" strike="noStrike" kern="1200" cap="none" spc="0" normalizeH="0" baseline="0" noProof="0" dirty="0" err="1">
                <a:ln>
                  <a:noFill/>
                </a:ln>
                <a:solidFill>
                  <a:prstClr val="black"/>
                </a:solidFill>
                <a:effectLst/>
                <a:uLnTx/>
                <a:uFillTx/>
                <a:latin typeface="Calibri"/>
                <a:ea typeface="+mn-ea"/>
                <a:cs typeface="Arial" charset="0"/>
              </a:rPr>
              <a:t>credential_name</a:t>
            </a: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=&gt;</a:t>
            </a:r>
            <a:r>
              <a:rPr kumimoji="0" lang="en-US" sz="1600" b="1" i="0" u="none" strike="noStrike" kern="1200" cap="none" spc="0" normalizeH="0" baseline="0" noProof="0" dirty="0">
                <a:ln>
                  <a:noFill/>
                </a:ln>
                <a:solidFill>
                  <a:srgbClr val="C00000"/>
                </a:solidFill>
                <a:effectLst/>
                <a:uLnTx/>
                <a:uFillTx/>
                <a:latin typeface="Calibri"/>
                <a:ea typeface="+mn-ea"/>
                <a:cs typeface="Arial" charset="0"/>
              </a:rPr>
              <a:t>'</a:t>
            </a:r>
            <a:r>
              <a:rPr kumimoji="0" lang="en-US" sz="1600" b="1" i="1" strike="noStrike" kern="1200" cap="none" spc="0" normalizeH="0" baseline="0" noProof="0" dirty="0">
                <a:ln>
                  <a:noFill/>
                </a:ln>
                <a:solidFill>
                  <a:srgbClr val="C00000"/>
                </a:solidFill>
                <a:effectLst/>
                <a:uLnTx/>
                <a:uFillTx/>
                <a:latin typeface="Calibri"/>
                <a:ea typeface="+mn-ea"/>
                <a:cs typeface="Arial" charset="0"/>
              </a:rPr>
              <a:t>CRED_BLOB</a:t>
            </a: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  username=&gt;</a:t>
            </a:r>
            <a:r>
              <a:rPr kumimoji="0" lang="en-US" sz="1600" b="1" i="0" u="none" strike="noStrike" kern="1200" cap="none" spc="0" normalizeH="0" baseline="0" noProof="0" dirty="0">
                <a:ln>
                  <a:noFill/>
                </a:ln>
                <a:solidFill>
                  <a:srgbClr val="C00000"/>
                </a:solidFill>
                <a:effectLst/>
                <a:uLnTx/>
                <a:uFillTx/>
                <a:latin typeface="Calibri"/>
                <a:ea typeface="+mn-ea"/>
                <a:cs typeface="Arial" charset="0"/>
              </a:rPr>
              <a:t>'</a:t>
            </a:r>
            <a:r>
              <a:rPr kumimoji="0" lang="en-US" sz="1600" b="1" i="1" u="none" strike="noStrike" kern="1200" cap="none" spc="0" normalizeH="0" baseline="0" noProof="0" dirty="0" err="1">
                <a:ln>
                  <a:noFill/>
                </a:ln>
                <a:solidFill>
                  <a:srgbClr val="C00000"/>
                </a:solidFill>
                <a:effectLst/>
                <a:uLnTx/>
                <a:uFillTx/>
                <a:latin typeface="Calibri"/>
                <a:ea typeface="+mn-ea"/>
                <a:cs typeface="Arial" charset="0"/>
              </a:rPr>
              <a:t>oracleidentitycloudservice</a:t>
            </a:r>
            <a:r>
              <a:rPr kumimoji="0" lang="en-US" sz="1600" b="1" i="1" u="none" strike="noStrike" kern="1200" cap="none" spc="0" normalizeH="0" baseline="0" noProof="0" dirty="0">
                <a:ln>
                  <a:noFill/>
                </a:ln>
                <a:solidFill>
                  <a:srgbClr val="C00000"/>
                </a:solidFill>
                <a:effectLst/>
                <a:uLnTx/>
                <a:uFillTx/>
                <a:latin typeface="Calibri"/>
                <a:ea typeface="+mn-ea"/>
                <a:cs typeface="Arial" charset="0"/>
              </a:rPr>
              <a:t>/ale.gajardo@profesor.duoc.cl</a:t>
            </a: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  password=&gt;'</a:t>
            </a:r>
            <a:r>
              <a:rPr kumimoji="0" lang="en-US" sz="1600" b="1" i="1" u="none" strike="noStrike" kern="1200" cap="none" spc="0" normalizeH="0" baseline="0" noProof="0" dirty="0">
                <a:ln>
                  <a:noFill/>
                </a:ln>
                <a:solidFill>
                  <a:srgbClr val="C00000"/>
                </a:solidFill>
                <a:effectLst/>
                <a:uLnTx/>
                <a:uFillTx/>
                <a:latin typeface="Calibri"/>
                <a:ea typeface="+mn-ea"/>
                <a:cs typeface="Arial" charset="0"/>
              </a:rPr>
              <a:t>fiSU8&lt;HVY71Gq+k]d:B5</a:t>
            </a: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END;</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Arial" pitchFamily="34" charset="0"/>
              <a:ea typeface="+mn-ea"/>
              <a:cs typeface="Arial" panose="020B0604020202020204" pitchFamily="34" charset="0"/>
            </a:endParaRPr>
          </a:p>
        </p:txBody>
      </p:sp>
      <p:sp>
        <p:nvSpPr>
          <p:cNvPr id="18" name="CuadroTexto 17">
            <a:extLst>
              <a:ext uri="{FF2B5EF4-FFF2-40B4-BE49-F238E27FC236}">
                <a16:creationId xmlns:a16="http://schemas.microsoft.com/office/drawing/2014/main" id="{03E47FE1-850C-4F00-8886-EF646760A82B}"/>
              </a:ext>
            </a:extLst>
          </p:cNvPr>
          <p:cNvSpPr txBox="1"/>
          <p:nvPr/>
        </p:nvSpPr>
        <p:spPr>
          <a:xfrm>
            <a:off x="383195" y="2109232"/>
            <a:ext cx="378650" cy="523220"/>
          </a:xfrm>
          <a:prstGeom prst="rect">
            <a:avLst/>
          </a:prstGeom>
          <a:noFill/>
        </p:spPr>
        <p:txBody>
          <a:bodyPr wrap="square" rtlCol="0">
            <a:spAutoFit/>
          </a:bodyPr>
          <a:lstStyle/>
          <a:p>
            <a:pPr algn="ctr" fontAlgn="base">
              <a:spcBef>
                <a:spcPct val="0"/>
              </a:spcBef>
              <a:spcAft>
                <a:spcPct val="0"/>
              </a:spcAft>
              <a:buClrTx/>
              <a:buFontTx/>
              <a:buNone/>
            </a:pPr>
            <a:r>
              <a:rPr lang="es-CL" sz="2800" b="1" kern="1200" dirty="0">
                <a:solidFill>
                  <a:srgbClr val="C00000"/>
                </a:solidFill>
                <a:latin typeface="Calibri"/>
                <a:ea typeface="+mn-ea"/>
                <a:cs typeface="Arial" panose="020B0604020202020204" pitchFamily="34" charset="0"/>
              </a:rPr>
              <a:t>1</a:t>
            </a:r>
          </a:p>
        </p:txBody>
      </p:sp>
      <p:sp>
        <p:nvSpPr>
          <p:cNvPr id="19" name="CuadroTexto 18">
            <a:extLst>
              <a:ext uri="{FF2B5EF4-FFF2-40B4-BE49-F238E27FC236}">
                <a16:creationId xmlns:a16="http://schemas.microsoft.com/office/drawing/2014/main" id="{B48E2807-36BE-4CF8-BB05-FC4C3ECD278B}"/>
              </a:ext>
            </a:extLst>
          </p:cNvPr>
          <p:cNvSpPr txBox="1"/>
          <p:nvPr/>
        </p:nvSpPr>
        <p:spPr>
          <a:xfrm>
            <a:off x="394436" y="3550560"/>
            <a:ext cx="367409" cy="523220"/>
          </a:xfrm>
          <a:prstGeom prst="rect">
            <a:avLst/>
          </a:prstGeom>
          <a:noFill/>
        </p:spPr>
        <p:txBody>
          <a:bodyPr wrap="square" rtlCol="0">
            <a:spAutoFit/>
          </a:bodyPr>
          <a:lstStyle/>
          <a:p>
            <a:pPr algn="ctr" fontAlgn="base">
              <a:spcBef>
                <a:spcPct val="0"/>
              </a:spcBef>
              <a:spcAft>
                <a:spcPct val="0"/>
              </a:spcAft>
              <a:buClrTx/>
              <a:buFontTx/>
              <a:buNone/>
            </a:pPr>
            <a:r>
              <a:rPr lang="es-CL" sz="2800" b="1" kern="1200" dirty="0">
                <a:solidFill>
                  <a:srgbClr val="C00000"/>
                </a:solidFill>
                <a:latin typeface="Calibri"/>
                <a:ea typeface="+mn-ea"/>
                <a:cs typeface="Arial" panose="020B0604020202020204" pitchFamily="34" charset="0"/>
              </a:rPr>
              <a:t>2</a:t>
            </a:r>
          </a:p>
        </p:txBody>
      </p:sp>
      <p:sp>
        <p:nvSpPr>
          <p:cNvPr id="20" name="CuadroTexto 19">
            <a:extLst>
              <a:ext uri="{FF2B5EF4-FFF2-40B4-BE49-F238E27FC236}">
                <a16:creationId xmlns:a16="http://schemas.microsoft.com/office/drawing/2014/main" id="{08086C4B-83FB-42B5-A749-53C72D030420}"/>
              </a:ext>
            </a:extLst>
          </p:cNvPr>
          <p:cNvSpPr txBox="1"/>
          <p:nvPr/>
        </p:nvSpPr>
        <p:spPr>
          <a:xfrm>
            <a:off x="394436" y="5207078"/>
            <a:ext cx="367409" cy="523220"/>
          </a:xfrm>
          <a:prstGeom prst="rect">
            <a:avLst/>
          </a:prstGeom>
          <a:noFill/>
        </p:spPr>
        <p:txBody>
          <a:bodyPr wrap="square" rtlCol="0">
            <a:spAutoFit/>
          </a:bodyPr>
          <a:lstStyle/>
          <a:p>
            <a:pPr algn="ctr" fontAlgn="base">
              <a:spcBef>
                <a:spcPct val="0"/>
              </a:spcBef>
              <a:spcAft>
                <a:spcPct val="0"/>
              </a:spcAft>
              <a:buClrTx/>
              <a:buFontTx/>
              <a:buNone/>
            </a:pPr>
            <a:r>
              <a:rPr lang="es-CL" sz="2800" b="1" kern="1200" dirty="0">
                <a:solidFill>
                  <a:srgbClr val="C00000"/>
                </a:solidFill>
                <a:latin typeface="Calibri"/>
                <a:ea typeface="+mn-ea"/>
                <a:cs typeface="Arial" panose="020B0604020202020204" pitchFamily="34" charset="0"/>
              </a:rPr>
              <a:t>3</a:t>
            </a:r>
          </a:p>
        </p:txBody>
      </p:sp>
      <p:sp>
        <p:nvSpPr>
          <p:cNvPr id="12" name="Text Box 5">
            <a:extLst>
              <a:ext uri="{FF2B5EF4-FFF2-40B4-BE49-F238E27FC236}">
                <a16:creationId xmlns:a16="http://schemas.microsoft.com/office/drawing/2014/main" id="{38A5E736-88CF-4871-8D85-D8EC4BAEBD33}"/>
              </a:ext>
            </a:extLst>
          </p:cNvPr>
          <p:cNvSpPr txBox="1">
            <a:spLocks noChangeArrowheads="1"/>
          </p:cNvSpPr>
          <p:nvPr/>
        </p:nvSpPr>
        <p:spPr bwMode="auto">
          <a:xfrm>
            <a:off x="872925" y="3505314"/>
            <a:ext cx="6937023" cy="830997"/>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pt-BR" sz="1600" b="1" i="0" u="none" strike="noStrike" kern="1200" cap="none" spc="0" normalizeH="0" baseline="0" noProof="0" dirty="0">
                <a:ln>
                  <a:noFill/>
                </a:ln>
                <a:solidFill>
                  <a:prstClr val="black"/>
                </a:solidFill>
                <a:effectLst/>
                <a:uLnTx/>
                <a:uFillTx/>
                <a:latin typeface="Calibri"/>
                <a:ea typeface="+mn-ea"/>
                <a:cs typeface="Arial" charset="0"/>
              </a:rPr>
              <a:t>CREATE DIRECTORY DIR_FOTOS_CLIENTES AS '</a:t>
            </a:r>
            <a:r>
              <a:rPr kumimoji="0" lang="pt-BR" sz="1600" b="1" i="1" u="none" strike="noStrike" kern="1200" cap="none" spc="0" normalizeH="0" baseline="0" noProof="0" dirty="0">
                <a:ln>
                  <a:noFill/>
                </a:ln>
                <a:solidFill>
                  <a:srgbClr val="C00000"/>
                </a:solidFill>
                <a:effectLst/>
                <a:uLnTx/>
                <a:uFillTx/>
                <a:latin typeface="Calibri"/>
                <a:ea typeface="+mn-ea"/>
                <a:cs typeface="Arial" charset="0"/>
              </a:rPr>
              <a:t>DIR_FOTOS_CLIENTES</a:t>
            </a:r>
            <a:r>
              <a:rPr kumimoji="0" lang="pt-BR" sz="1600" b="1" i="0" u="none" strike="noStrike" kern="1200" cap="none" spc="0" normalizeH="0" baseline="0" noProof="0" dirty="0">
                <a:ln>
                  <a:noFill/>
                </a:ln>
                <a:solidFill>
                  <a:prstClr val="black"/>
                </a:solidFill>
                <a:effectLst/>
                <a:uLnTx/>
                <a:uFillTx/>
                <a:latin typeface="Calibri"/>
                <a:ea typeface="+mn-ea"/>
                <a:cs typeface="Arial"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GRANT READ,WRITE ON DIRECTORY </a:t>
            </a:r>
            <a:r>
              <a:rPr kumimoji="0" lang="en-US" sz="1600" b="1" i="1" u="none" strike="noStrike" kern="1200" cap="none" spc="0" normalizeH="0" baseline="0" noProof="0" dirty="0">
                <a:ln>
                  <a:noFill/>
                </a:ln>
                <a:solidFill>
                  <a:srgbClr val="C00000"/>
                </a:solidFill>
                <a:effectLst/>
                <a:uLnTx/>
                <a:uFillTx/>
                <a:latin typeface="Calibri"/>
                <a:ea typeface="+mn-ea"/>
                <a:cs typeface="Arial" charset="0"/>
              </a:rPr>
              <a:t>DIR_FOTOS_CLIENTES</a:t>
            </a: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 TO </a:t>
            </a:r>
            <a:r>
              <a:rPr kumimoji="0" lang="en-US" sz="1600" b="1" i="1" u="none" strike="noStrike" kern="1200" cap="none" spc="0" normalizeH="0" baseline="0" noProof="0" dirty="0">
                <a:ln>
                  <a:noFill/>
                </a:ln>
                <a:solidFill>
                  <a:srgbClr val="C00000"/>
                </a:solidFill>
                <a:effectLst/>
                <a:uLnTx/>
                <a:uFillTx/>
                <a:latin typeface="Calibri"/>
                <a:ea typeface="+mn-ea"/>
                <a:cs typeface="Arial" charset="0"/>
              </a:rPr>
              <a:t>HR</a:t>
            </a: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a:t>
            </a:r>
            <a:endParaRPr kumimoji="0" lang="pt-BR" sz="1600" b="1" i="0" u="none" strike="noStrike" kern="1200" cap="none" spc="0" normalizeH="0" baseline="0" noProof="0" dirty="0">
              <a:ln>
                <a:noFill/>
              </a:ln>
              <a:solidFill>
                <a:prstClr val="black"/>
              </a:solidFill>
              <a:effectLst/>
              <a:uLnTx/>
              <a:uFillTx/>
              <a:latin typeface="Calibri"/>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Arial" pitchFamily="34" charset="0"/>
              <a:ea typeface="+mn-ea"/>
              <a:cs typeface="Arial" panose="020B0604020202020204" pitchFamily="34" charset="0"/>
            </a:endParaRPr>
          </a:p>
        </p:txBody>
      </p:sp>
      <p:sp>
        <p:nvSpPr>
          <p:cNvPr id="13" name="Text Box 5">
            <a:extLst>
              <a:ext uri="{FF2B5EF4-FFF2-40B4-BE49-F238E27FC236}">
                <a16:creationId xmlns:a16="http://schemas.microsoft.com/office/drawing/2014/main" id="{28C7CECE-C0F0-4FD5-B97F-0FE4E67D15A6}"/>
              </a:ext>
            </a:extLst>
          </p:cNvPr>
          <p:cNvSpPr txBox="1">
            <a:spLocks noChangeArrowheads="1"/>
          </p:cNvSpPr>
          <p:nvPr/>
        </p:nvSpPr>
        <p:spPr bwMode="auto">
          <a:xfrm>
            <a:off x="872925" y="4468303"/>
            <a:ext cx="6937023" cy="2308324"/>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BEGIN</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  DBMS_CLOUD.GET_OBJECT(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  </a:t>
            </a:r>
            <a:r>
              <a:rPr kumimoji="0" lang="en-US" sz="1600" b="1" i="0" u="none" strike="noStrike" kern="1200" cap="none" spc="0" normalizeH="0" baseline="0" noProof="0" dirty="0" err="1">
                <a:ln>
                  <a:noFill/>
                </a:ln>
                <a:solidFill>
                  <a:prstClr val="black"/>
                </a:solidFill>
                <a:effectLst/>
                <a:uLnTx/>
                <a:uFillTx/>
                <a:latin typeface="Calibri"/>
                <a:ea typeface="+mn-ea"/>
                <a:cs typeface="Arial" charset="0"/>
              </a:rPr>
              <a:t>credential_name</a:t>
            </a: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=&gt;'</a:t>
            </a:r>
            <a:r>
              <a:rPr kumimoji="0" lang="en-US" sz="1600" b="1" i="0" u="none" strike="noStrike" kern="1200" cap="none" spc="0" normalizeH="0" baseline="0" noProof="0" dirty="0">
                <a:ln>
                  <a:noFill/>
                </a:ln>
                <a:solidFill>
                  <a:srgbClr val="C00000"/>
                </a:solidFill>
                <a:effectLst/>
                <a:uLnTx/>
                <a:uFillTx/>
                <a:latin typeface="Calibri"/>
                <a:ea typeface="+mn-ea"/>
                <a:cs typeface="Arial" charset="0"/>
              </a:rPr>
              <a:t>CRED_BLOB</a:t>
            </a: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  </a:t>
            </a:r>
            <a:r>
              <a:rPr kumimoji="0" lang="en-US" sz="1600" b="1" i="0" u="none" strike="noStrike" kern="1200" cap="none" spc="0" normalizeH="0" baseline="0" noProof="0" dirty="0" err="1">
                <a:ln>
                  <a:noFill/>
                </a:ln>
                <a:solidFill>
                  <a:prstClr val="black"/>
                </a:solidFill>
                <a:effectLst/>
                <a:uLnTx/>
                <a:uFillTx/>
                <a:latin typeface="Calibri"/>
                <a:ea typeface="+mn-ea"/>
                <a:cs typeface="Arial" charset="0"/>
              </a:rPr>
              <a:t>object_uri</a:t>
            </a: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=&gt;</a:t>
            </a:r>
            <a:r>
              <a:rPr kumimoji="0" lang="en-US" sz="1600" b="1" i="0" u="none" strike="noStrike" kern="1200" cap="none" spc="0" normalizeH="0" baseline="0" noProof="0" dirty="0">
                <a:ln>
                  <a:noFill/>
                </a:ln>
                <a:solidFill>
                  <a:srgbClr val="C00000"/>
                </a:solidFill>
                <a:effectLst/>
                <a:uLnTx/>
                <a:uFillTx/>
                <a:latin typeface="Calibri"/>
                <a:ea typeface="+mn-ea"/>
                <a:cs typeface="Arial" charset="0"/>
              </a:rPr>
              <a:t>'https://objectstorage.sa-saopaulo-1.oraclecloud.com/p/V0t7wLBFv2PShj0v5Zpsfa9IYeOTLhz8szcN8UoFbJVHt9TGiRbxOqhFvQaciL59/n/grptjgf9v2ra/b/</a:t>
            </a:r>
            <a:r>
              <a:rPr kumimoji="0" lang="en-US" sz="1600" b="1" i="0" u="none" strike="noStrike" kern="1200" cap="none" spc="0" normalizeH="0" baseline="0" noProof="0" dirty="0" err="1">
                <a:ln>
                  <a:noFill/>
                </a:ln>
                <a:solidFill>
                  <a:srgbClr val="C00000"/>
                </a:solidFill>
                <a:effectLst/>
                <a:uLnTx/>
                <a:uFillTx/>
                <a:latin typeface="Calibri"/>
                <a:ea typeface="+mn-ea"/>
                <a:cs typeface="Arial" charset="0"/>
              </a:rPr>
              <a:t>fotos_clientes</a:t>
            </a:r>
            <a:r>
              <a:rPr kumimoji="0" lang="en-US" sz="1600" b="1" i="0" u="none" strike="noStrike" kern="1200" cap="none" spc="0" normalizeH="0" baseline="0" noProof="0" dirty="0">
                <a:ln>
                  <a:noFill/>
                </a:ln>
                <a:solidFill>
                  <a:srgbClr val="C00000"/>
                </a:solidFill>
                <a:effectLst/>
                <a:uLnTx/>
                <a:uFillTx/>
                <a:latin typeface="Calibri"/>
                <a:ea typeface="+mn-ea"/>
                <a:cs typeface="Arial" charset="0"/>
              </a:rPr>
              <a:t>/o/1.jpg</a:t>
            </a: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  </a:t>
            </a:r>
            <a:r>
              <a:rPr kumimoji="0" lang="en-US" sz="1600" b="1" i="0" u="none" strike="noStrike" kern="1200" cap="none" spc="0" normalizeH="0" baseline="0" noProof="0" dirty="0" err="1">
                <a:ln>
                  <a:noFill/>
                </a:ln>
                <a:solidFill>
                  <a:prstClr val="black"/>
                </a:solidFill>
                <a:effectLst/>
                <a:uLnTx/>
                <a:uFillTx/>
                <a:latin typeface="Calibri"/>
                <a:ea typeface="+mn-ea"/>
                <a:cs typeface="Arial" charset="0"/>
              </a:rPr>
              <a:t>directory_name</a:t>
            </a: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=&gt;'</a:t>
            </a:r>
            <a:r>
              <a:rPr kumimoji="0" lang="en-US" sz="1600" b="1" i="0" u="none" strike="noStrike" kern="1200" cap="none" spc="0" normalizeH="0" baseline="0" noProof="0" dirty="0">
                <a:ln>
                  <a:noFill/>
                </a:ln>
                <a:solidFill>
                  <a:srgbClr val="C00000"/>
                </a:solidFill>
                <a:effectLst/>
                <a:uLnTx/>
                <a:uFillTx/>
                <a:latin typeface="Calibri"/>
                <a:ea typeface="+mn-ea"/>
                <a:cs typeface="Arial" charset="0"/>
              </a:rPr>
              <a:t>DIR_FOTOS_CLIENTES</a:t>
            </a: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END;</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Arial" pitchFamily="34" charset="0"/>
              <a:ea typeface="+mn-ea"/>
              <a:cs typeface="Arial" panose="020B0604020202020204" pitchFamily="34" charset="0"/>
            </a:endParaRPr>
          </a:p>
        </p:txBody>
      </p:sp>
      <p:sp>
        <p:nvSpPr>
          <p:cNvPr id="14" name="Marcador de contenido 1">
            <a:extLst>
              <a:ext uri="{FF2B5EF4-FFF2-40B4-BE49-F238E27FC236}">
                <a16:creationId xmlns:a16="http://schemas.microsoft.com/office/drawing/2014/main" id="{647CDF1D-05C2-42E7-9287-15D96DA6B387}"/>
              </a:ext>
            </a:extLst>
          </p:cNvPr>
          <p:cNvSpPr txBox="1">
            <a:spLocks/>
          </p:cNvSpPr>
          <p:nvPr/>
        </p:nvSpPr>
        <p:spPr>
          <a:xfrm>
            <a:off x="1227748" y="-861608"/>
            <a:ext cx="8317677"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Tx/>
              <a:defRPr/>
            </a:pPr>
            <a:r>
              <a:rPr kumimoji="0" lang="es-CL" sz="2000" b="0" i="0" u="none" strike="noStrike" kern="1200" cap="none" spc="0" normalizeH="0" baseline="0" noProof="0" dirty="0">
                <a:ln>
                  <a:noFill/>
                </a:ln>
                <a:solidFill>
                  <a:sysClr val="windowText" lastClr="000000"/>
                </a:solidFill>
                <a:effectLst/>
                <a:uLnTx/>
                <a:uFillTx/>
                <a:latin typeface="Calibri"/>
                <a:ea typeface="Arial Unicode MS" pitchFamily="34" charset="-128"/>
                <a:cs typeface="Times New Roman" pitchFamily="18" charset="0"/>
              </a:rPr>
              <a:t>Ejemplo</a:t>
            </a:r>
            <a:r>
              <a:rPr kumimoji="0" lang="es-CL" sz="2000" b="0" i="0" u="none" strike="noStrike" kern="1200" cap="none" spc="0" normalizeH="0" baseline="0" noProof="0" dirty="0">
                <a:ln>
                  <a:noFill/>
                </a:ln>
                <a:solidFill>
                  <a:sysClr val="windowText" lastClr="000000"/>
                </a:solidFill>
                <a:effectLst/>
                <a:uLnTx/>
                <a:uFillTx/>
                <a:latin typeface="Calibri"/>
                <a:ea typeface="+mn-ea"/>
                <a:cs typeface="+mn-cs"/>
              </a:rPr>
              <a:t>: conectado a la Base de Datos como usuario ADMIN</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2000" b="0" i="0" u="none" strike="noStrike" kern="1200" cap="none" spc="0" normalizeH="0" baseline="0" noProof="0" dirty="0">
              <a:ln>
                <a:noFill/>
              </a:ln>
              <a:solidFill>
                <a:sysClr val="windowText" lastClr="000000"/>
              </a:solidFill>
              <a:effectLst/>
              <a:uLnTx/>
              <a:uFillTx/>
              <a:latin typeface="Calibri"/>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3200" b="0" i="0" u="none" strike="noStrike" kern="1200" cap="none" spc="0" normalizeH="0" baseline="0" noProof="0" dirty="0">
              <a:ln>
                <a:noFill/>
              </a:ln>
              <a:solidFill>
                <a:sysClr val="windowText" lastClr="000000"/>
              </a:solidFill>
              <a:effectLst/>
              <a:uLnTx/>
              <a:uFillTx/>
              <a:latin typeface="Times New Roman" pitchFamily="18" charset="0"/>
              <a:ea typeface="Arial Unicode MS" pitchFamily="34" charset="-128"/>
              <a:cs typeface="Times New Roman" pitchFamily="18" charset="0"/>
            </a:endParaRPr>
          </a:p>
        </p:txBody>
      </p:sp>
    </p:spTree>
    <p:extLst>
      <p:ext uri="{BB962C8B-B14F-4D97-AF65-F5344CB8AC3E}">
        <p14:creationId xmlns:p14="http://schemas.microsoft.com/office/powerpoint/2010/main" val="38591533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2">
            <a:extLst>
              <a:ext uri="{FF2B5EF4-FFF2-40B4-BE49-F238E27FC236}">
                <a16:creationId xmlns:a16="http://schemas.microsoft.com/office/drawing/2014/main" id="{24521E72-BB4F-429D-AC0B-3B23B68908A8}"/>
              </a:ext>
            </a:extLst>
          </p:cNvPr>
          <p:cNvSpPr>
            <a:spLocks noGrp="1"/>
          </p:cNvSpPr>
          <p:nvPr>
            <p:ph type="title"/>
          </p:nvPr>
        </p:nvSpPr>
        <p:spPr>
          <a:xfrm>
            <a:off x="1763713" y="212725"/>
            <a:ext cx="4287837" cy="812800"/>
          </a:xfrm>
        </p:spPr>
        <p:txBody>
          <a:bodyPr/>
          <a:lstStyle/>
          <a:p>
            <a:pPr lvl="0" defTabSz="457200">
              <a:defRPr/>
            </a:pPr>
            <a:r>
              <a:rPr lang="es-CL" sz="2800" b="1" dirty="0">
                <a:solidFill>
                  <a:prstClr val="white"/>
                </a:solidFill>
                <a:latin typeface="Calibri"/>
              </a:rPr>
              <a:t>Usando los Archivos </a:t>
            </a:r>
            <a:r>
              <a:rPr lang="es-CL" sz="2800" b="1" dirty="0" err="1">
                <a:solidFill>
                  <a:prstClr val="white"/>
                </a:solidFill>
                <a:latin typeface="Calibri"/>
              </a:rPr>
              <a:t>LOBs</a:t>
            </a:r>
            <a:r>
              <a:rPr lang="es-CL" sz="2800" b="1" dirty="0">
                <a:solidFill>
                  <a:prstClr val="white"/>
                </a:solidFill>
                <a:latin typeface="Calibri"/>
              </a:rPr>
              <a:t> Almacenados en Cloud </a:t>
            </a:r>
          </a:p>
        </p:txBody>
      </p:sp>
      <p:sp>
        <p:nvSpPr>
          <p:cNvPr id="16" name="Text Box 5">
            <a:extLst>
              <a:ext uri="{FF2B5EF4-FFF2-40B4-BE49-F238E27FC236}">
                <a16:creationId xmlns:a16="http://schemas.microsoft.com/office/drawing/2014/main" id="{0E595F40-80CF-4F62-AEF6-EE6B157D4AAB}"/>
              </a:ext>
            </a:extLst>
          </p:cNvPr>
          <p:cNvSpPr txBox="1">
            <a:spLocks noChangeArrowheads="1"/>
          </p:cNvSpPr>
          <p:nvPr/>
        </p:nvSpPr>
        <p:spPr bwMode="auto">
          <a:xfrm>
            <a:off x="872925" y="1524112"/>
            <a:ext cx="6937023" cy="1815882"/>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CREATE TABLE CLIENTE</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a:t>
            </a:r>
            <a:r>
              <a:rPr kumimoji="0" lang="en-US" sz="1600" b="1" i="0" u="none" strike="noStrike" kern="1200" cap="none" spc="0" normalizeH="0" baseline="0" noProof="0" dirty="0" err="1">
                <a:ln>
                  <a:noFill/>
                </a:ln>
                <a:solidFill>
                  <a:prstClr val="black"/>
                </a:solidFill>
                <a:effectLst/>
                <a:uLnTx/>
                <a:uFillTx/>
                <a:latin typeface="Calibri"/>
                <a:ea typeface="+mn-ea"/>
                <a:cs typeface="Arial" charset="0"/>
              </a:rPr>
              <a:t>cod_cliente</a:t>
            </a: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 NUMBER(1) CONSTRAINT PK_CLIENTE PRIMARY KEY,</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 </a:t>
            </a:r>
            <a:r>
              <a:rPr kumimoji="0" lang="en-US" sz="1600" b="1" i="0" u="none" strike="noStrike" kern="1200" cap="none" spc="0" normalizeH="0" baseline="0" noProof="0" dirty="0" err="1">
                <a:ln>
                  <a:noFill/>
                </a:ln>
                <a:solidFill>
                  <a:prstClr val="black"/>
                </a:solidFill>
                <a:effectLst/>
                <a:uLnTx/>
                <a:uFillTx/>
                <a:latin typeface="Calibri"/>
                <a:ea typeface="+mn-ea"/>
                <a:cs typeface="Arial" charset="0"/>
              </a:rPr>
              <a:t>foto</a:t>
            </a: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 </a:t>
            </a:r>
            <a:r>
              <a:rPr kumimoji="0" lang="en-US" sz="1600" b="1" i="0" u="none" strike="noStrike" kern="1200" cap="none" spc="0" normalizeH="0" baseline="0" noProof="0" dirty="0">
                <a:ln>
                  <a:noFill/>
                </a:ln>
                <a:solidFill>
                  <a:srgbClr val="C00000"/>
                </a:solidFill>
                <a:effectLst/>
                <a:uLnTx/>
                <a:uFillTx/>
                <a:latin typeface="Calibri"/>
                <a:ea typeface="+mn-ea"/>
                <a:cs typeface="Arial" charset="0"/>
              </a:rPr>
              <a:t>BLOB DEFAULT EMPTY_BLOB()</a:t>
            </a: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INSERT INTO CLIENTE(</a:t>
            </a:r>
            <a:r>
              <a:rPr kumimoji="0" lang="en-US" sz="1600" b="1" i="0" u="none" strike="noStrike" kern="1200" cap="none" spc="0" normalizeH="0" baseline="0" noProof="0" dirty="0" err="1">
                <a:ln>
                  <a:noFill/>
                </a:ln>
                <a:solidFill>
                  <a:prstClr val="black"/>
                </a:solidFill>
                <a:effectLst/>
                <a:uLnTx/>
                <a:uFillTx/>
                <a:latin typeface="Calibri"/>
                <a:ea typeface="+mn-ea"/>
                <a:cs typeface="Arial" charset="0"/>
              </a:rPr>
              <a:t>cod_cliente</a:t>
            </a: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 VALUES(1);</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INSERT INTO CLIENTE(</a:t>
            </a:r>
            <a:r>
              <a:rPr kumimoji="0" lang="en-US" sz="1600" b="1" i="0" u="none" strike="noStrike" kern="1200" cap="none" spc="0" normalizeH="0" baseline="0" noProof="0" dirty="0" err="1">
                <a:ln>
                  <a:noFill/>
                </a:ln>
                <a:solidFill>
                  <a:prstClr val="black"/>
                </a:solidFill>
                <a:effectLst/>
                <a:uLnTx/>
                <a:uFillTx/>
                <a:latin typeface="Calibri"/>
                <a:ea typeface="+mn-ea"/>
                <a:cs typeface="Arial" charset="0"/>
              </a:rPr>
              <a:t>cod_cliente</a:t>
            </a: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 VALUES(2);</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Arial" pitchFamily="34" charset="0"/>
              <a:ea typeface="+mn-ea"/>
              <a:cs typeface="Arial" panose="020B0604020202020204" pitchFamily="34" charset="0"/>
            </a:endParaRPr>
          </a:p>
        </p:txBody>
      </p:sp>
      <p:sp>
        <p:nvSpPr>
          <p:cNvPr id="18" name="CuadroTexto 17">
            <a:extLst>
              <a:ext uri="{FF2B5EF4-FFF2-40B4-BE49-F238E27FC236}">
                <a16:creationId xmlns:a16="http://schemas.microsoft.com/office/drawing/2014/main" id="{03E47FE1-850C-4F00-8886-EF646760A82B}"/>
              </a:ext>
            </a:extLst>
          </p:cNvPr>
          <p:cNvSpPr txBox="1"/>
          <p:nvPr/>
        </p:nvSpPr>
        <p:spPr>
          <a:xfrm>
            <a:off x="383195" y="2109232"/>
            <a:ext cx="378650" cy="523220"/>
          </a:xfrm>
          <a:prstGeom prst="rect">
            <a:avLst/>
          </a:prstGeom>
          <a:noFill/>
        </p:spPr>
        <p:txBody>
          <a:bodyPr wrap="square" rtlCol="0">
            <a:spAutoFit/>
          </a:bodyPr>
          <a:lstStyle/>
          <a:p>
            <a:pPr algn="ctr" fontAlgn="base">
              <a:spcBef>
                <a:spcPct val="0"/>
              </a:spcBef>
              <a:spcAft>
                <a:spcPct val="0"/>
              </a:spcAft>
              <a:buClrTx/>
              <a:buFontTx/>
              <a:buNone/>
            </a:pPr>
            <a:r>
              <a:rPr lang="es-CL" sz="2800" b="1" kern="1200" dirty="0">
                <a:solidFill>
                  <a:srgbClr val="C00000"/>
                </a:solidFill>
                <a:latin typeface="Calibri"/>
                <a:ea typeface="+mn-ea"/>
                <a:cs typeface="Arial" panose="020B0604020202020204" pitchFamily="34" charset="0"/>
              </a:rPr>
              <a:t>4</a:t>
            </a:r>
          </a:p>
        </p:txBody>
      </p:sp>
      <p:sp>
        <p:nvSpPr>
          <p:cNvPr id="19" name="CuadroTexto 18">
            <a:extLst>
              <a:ext uri="{FF2B5EF4-FFF2-40B4-BE49-F238E27FC236}">
                <a16:creationId xmlns:a16="http://schemas.microsoft.com/office/drawing/2014/main" id="{B48E2807-36BE-4CF8-BB05-FC4C3ECD278B}"/>
              </a:ext>
            </a:extLst>
          </p:cNvPr>
          <p:cNvSpPr txBox="1"/>
          <p:nvPr/>
        </p:nvSpPr>
        <p:spPr>
          <a:xfrm>
            <a:off x="394436" y="4328022"/>
            <a:ext cx="367409" cy="523220"/>
          </a:xfrm>
          <a:prstGeom prst="rect">
            <a:avLst/>
          </a:prstGeom>
          <a:noFill/>
        </p:spPr>
        <p:txBody>
          <a:bodyPr wrap="square" rtlCol="0">
            <a:spAutoFit/>
          </a:bodyPr>
          <a:lstStyle/>
          <a:p>
            <a:pPr algn="ctr" fontAlgn="base">
              <a:spcBef>
                <a:spcPct val="0"/>
              </a:spcBef>
              <a:spcAft>
                <a:spcPct val="0"/>
              </a:spcAft>
              <a:buClrTx/>
              <a:buFontTx/>
              <a:buNone/>
            </a:pPr>
            <a:r>
              <a:rPr lang="es-CL" sz="2800" b="1" kern="1200" dirty="0">
                <a:solidFill>
                  <a:srgbClr val="C00000"/>
                </a:solidFill>
                <a:latin typeface="Calibri"/>
                <a:ea typeface="+mn-ea"/>
                <a:cs typeface="Arial" panose="020B0604020202020204" pitchFamily="34" charset="0"/>
              </a:rPr>
              <a:t>5</a:t>
            </a:r>
          </a:p>
        </p:txBody>
      </p:sp>
      <p:sp>
        <p:nvSpPr>
          <p:cNvPr id="14" name="Marcador de contenido 1">
            <a:extLst>
              <a:ext uri="{FF2B5EF4-FFF2-40B4-BE49-F238E27FC236}">
                <a16:creationId xmlns:a16="http://schemas.microsoft.com/office/drawing/2014/main" id="{647CDF1D-05C2-42E7-9287-15D96DA6B387}"/>
              </a:ext>
            </a:extLst>
          </p:cNvPr>
          <p:cNvSpPr txBox="1">
            <a:spLocks/>
          </p:cNvSpPr>
          <p:nvPr/>
        </p:nvSpPr>
        <p:spPr>
          <a:xfrm>
            <a:off x="662879" y="1141958"/>
            <a:ext cx="8317677"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s-CL" sz="2000" b="0" i="0" u="none" strike="noStrike" kern="1200" cap="none" spc="0" normalizeH="0" baseline="0" noProof="0" dirty="0">
                <a:ln>
                  <a:noFill/>
                </a:ln>
                <a:solidFill>
                  <a:sysClr val="windowText" lastClr="000000"/>
                </a:solidFill>
                <a:effectLst/>
                <a:uLnTx/>
                <a:uFillTx/>
                <a:latin typeface="Calibri"/>
                <a:ea typeface="Arial Unicode MS" pitchFamily="34" charset="-128"/>
                <a:cs typeface="Times New Roman" pitchFamily="18" charset="0"/>
              </a:rPr>
              <a:t>Ejemplo</a:t>
            </a:r>
            <a:r>
              <a:rPr kumimoji="0" lang="es-CL" sz="2000" b="0" i="0" u="none" strike="noStrike" kern="1200" cap="none" spc="0" normalizeH="0" baseline="0" noProof="0" dirty="0">
                <a:ln>
                  <a:noFill/>
                </a:ln>
                <a:solidFill>
                  <a:sysClr val="windowText" lastClr="000000"/>
                </a:solidFill>
                <a:effectLst/>
                <a:uLnTx/>
                <a:uFillTx/>
                <a:latin typeface="Calibri"/>
                <a:ea typeface="+mn-ea"/>
                <a:cs typeface="+mn-cs"/>
              </a:rPr>
              <a:t>: conectado a la Base de Datos como usuario HR</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3200" b="0" i="0" u="none" strike="noStrike" kern="1200" cap="none" spc="0" normalizeH="0" baseline="0" noProof="0" dirty="0">
              <a:ln>
                <a:noFill/>
              </a:ln>
              <a:solidFill>
                <a:sysClr val="windowText" lastClr="000000"/>
              </a:solidFill>
              <a:effectLst/>
              <a:uLnTx/>
              <a:uFillTx/>
              <a:latin typeface="Times New Roman" pitchFamily="18" charset="0"/>
              <a:ea typeface="Arial Unicode MS" pitchFamily="34" charset="-128"/>
              <a:cs typeface="Times New Roman" pitchFamily="18" charset="0"/>
            </a:endParaRPr>
          </a:p>
        </p:txBody>
      </p:sp>
      <p:sp>
        <p:nvSpPr>
          <p:cNvPr id="10" name="Text Box 5">
            <a:extLst>
              <a:ext uri="{FF2B5EF4-FFF2-40B4-BE49-F238E27FC236}">
                <a16:creationId xmlns:a16="http://schemas.microsoft.com/office/drawing/2014/main" id="{48A7367F-5261-4F21-8BD5-E2F51117BDD8}"/>
              </a:ext>
            </a:extLst>
          </p:cNvPr>
          <p:cNvSpPr txBox="1">
            <a:spLocks noChangeArrowheads="1"/>
          </p:cNvSpPr>
          <p:nvPr/>
        </p:nvSpPr>
        <p:spPr bwMode="auto">
          <a:xfrm>
            <a:off x="870716" y="3646672"/>
            <a:ext cx="6937023" cy="1815882"/>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CREATE TABLE CLIENTE_2</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a:t>
            </a:r>
            <a:r>
              <a:rPr kumimoji="0" lang="en-US" sz="1600" b="1" i="0" u="none" strike="noStrike" kern="1200" cap="none" spc="0" normalizeH="0" baseline="0" noProof="0" dirty="0" err="1">
                <a:ln>
                  <a:noFill/>
                </a:ln>
                <a:solidFill>
                  <a:prstClr val="black"/>
                </a:solidFill>
                <a:effectLst/>
                <a:uLnTx/>
                <a:uFillTx/>
                <a:latin typeface="Calibri"/>
                <a:ea typeface="+mn-ea"/>
                <a:cs typeface="Arial" charset="0"/>
              </a:rPr>
              <a:t>cod_cliente</a:t>
            </a: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 NUMBER(2) CONSTRAINT PK_CLIENTE_2 PRIMARY KEY,</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 </a:t>
            </a:r>
            <a:r>
              <a:rPr kumimoji="0" lang="en-US" sz="1600" b="1" i="0" u="none" strike="noStrike" kern="1200" cap="none" spc="0" normalizeH="0" baseline="0" noProof="0" dirty="0" err="1">
                <a:ln>
                  <a:noFill/>
                </a:ln>
                <a:solidFill>
                  <a:prstClr val="black"/>
                </a:solidFill>
                <a:effectLst/>
                <a:uLnTx/>
                <a:uFillTx/>
                <a:latin typeface="Calibri"/>
                <a:ea typeface="+mn-ea"/>
                <a:cs typeface="Arial" charset="0"/>
              </a:rPr>
              <a:t>foto</a:t>
            </a: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 </a:t>
            </a:r>
            <a:r>
              <a:rPr kumimoji="0" lang="en-US" sz="1600" b="1" i="0" u="none" strike="noStrike" kern="1200" cap="none" spc="0" normalizeH="0" baseline="0" noProof="0" dirty="0">
                <a:ln>
                  <a:noFill/>
                </a:ln>
                <a:solidFill>
                  <a:srgbClr val="C00000"/>
                </a:solidFill>
                <a:effectLst/>
                <a:uLnTx/>
                <a:uFillTx/>
                <a:latin typeface="Calibri"/>
                <a:ea typeface="+mn-ea"/>
                <a:cs typeface="Arial" charset="0"/>
              </a:rPr>
              <a:t>BFILE</a:t>
            </a: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INSERT INTO CLIENTE_2(</a:t>
            </a:r>
            <a:r>
              <a:rPr kumimoji="0" lang="en-US" sz="1600" b="1" i="0" u="none" strike="noStrike" kern="1200" cap="none" spc="0" normalizeH="0" baseline="0" noProof="0" dirty="0" err="1">
                <a:ln>
                  <a:noFill/>
                </a:ln>
                <a:solidFill>
                  <a:prstClr val="black"/>
                </a:solidFill>
                <a:effectLst/>
                <a:uLnTx/>
                <a:uFillTx/>
                <a:latin typeface="Calibri"/>
                <a:ea typeface="+mn-ea"/>
                <a:cs typeface="Arial" charset="0"/>
              </a:rPr>
              <a:t>cod_cliente</a:t>
            </a: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 VALUES(1);</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INSERT INTO CLIENTE_2(</a:t>
            </a:r>
            <a:r>
              <a:rPr kumimoji="0" lang="en-US" sz="1600" b="1" i="0" u="none" strike="noStrike" kern="1200" cap="none" spc="0" normalizeH="0" baseline="0" noProof="0" dirty="0" err="1">
                <a:ln>
                  <a:noFill/>
                </a:ln>
                <a:solidFill>
                  <a:prstClr val="black"/>
                </a:solidFill>
                <a:effectLst/>
                <a:uLnTx/>
                <a:uFillTx/>
                <a:latin typeface="Calibri"/>
                <a:ea typeface="+mn-ea"/>
                <a:cs typeface="Arial" charset="0"/>
              </a:rPr>
              <a:t>cod_cliente</a:t>
            </a:r>
            <a:r>
              <a:rPr kumimoji="0" lang="en-US" sz="1600" b="1" i="0" u="none" strike="noStrike" kern="1200" cap="none" spc="0" normalizeH="0" baseline="0" noProof="0" dirty="0">
                <a:ln>
                  <a:noFill/>
                </a:ln>
                <a:solidFill>
                  <a:prstClr val="black"/>
                </a:solidFill>
                <a:effectLst/>
                <a:uLnTx/>
                <a:uFillTx/>
                <a:latin typeface="Calibri"/>
                <a:ea typeface="+mn-ea"/>
                <a:cs typeface="Arial" charset="0"/>
              </a:rPr>
              <a:t>) VALUES(2);</a:t>
            </a:r>
          </a:p>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1" i="0" u="none" strike="noStrike" kern="1200" cap="none" spc="0" normalizeH="0" baseline="0" noProof="0" dirty="0">
              <a:ln>
                <a:noFill/>
              </a:ln>
              <a:solidFill>
                <a:prstClr val="black"/>
              </a:solidFill>
              <a:effectLst/>
              <a:uLnTx/>
              <a:uFillTx/>
              <a:latin typeface="Arial" pitchFamily="34" charset="0"/>
              <a:ea typeface="+mn-ea"/>
              <a:cs typeface="Arial" panose="020B0604020202020204" pitchFamily="34" charset="0"/>
            </a:endParaRPr>
          </a:p>
        </p:txBody>
      </p:sp>
    </p:spTree>
    <p:extLst>
      <p:ext uri="{BB962C8B-B14F-4D97-AF65-F5344CB8AC3E}">
        <p14:creationId xmlns:p14="http://schemas.microsoft.com/office/powerpoint/2010/main" val="4268048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2"/>
          <p:cNvSpPr txBox="1">
            <a:spLocks noGrp="1"/>
          </p:cNvSpPr>
          <p:nvPr>
            <p:ph type="title"/>
          </p:nvPr>
        </p:nvSpPr>
        <p:spPr>
          <a:xfrm>
            <a:off x="3004575" y="3677629"/>
            <a:ext cx="5995800" cy="1560800"/>
          </a:xfrm>
          <a:prstGeom prst="rect">
            <a:avLst/>
          </a:prstGeom>
        </p:spPr>
        <p:txBody>
          <a:bodyPr spcFirstLastPara="1" wrap="square" lIns="91425" tIns="45700" rIns="91425" bIns="45700" anchor="ctr" anchorCtr="0">
            <a:noAutofit/>
          </a:bodyPr>
          <a:lstStyle/>
          <a:p>
            <a:pPr lvl="0"/>
            <a:r>
              <a:rPr lang="es-ES_tradnl" sz="4800" b="1" dirty="0"/>
              <a:t>Conceptos de </a:t>
            </a:r>
            <a:br>
              <a:rPr lang="es-ES_tradnl" sz="4800" b="1" dirty="0"/>
            </a:br>
            <a:r>
              <a:rPr lang="es-ES_tradnl" sz="4800" b="1" dirty="0"/>
              <a:t>Tipos de Datos LOB</a:t>
            </a:r>
            <a:endParaRPr sz="4800" b="1" dirty="0"/>
          </a:p>
        </p:txBody>
      </p:sp>
      <p:pic>
        <p:nvPicPr>
          <p:cNvPr id="2" name="Imagen 1">
            <a:extLst>
              <a:ext uri="{FF2B5EF4-FFF2-40B4-BE49-F238E27FC236}">
                <a16:creationId xmlns:a16="http://schemas.microsoft.com/office/drawing/2014/main" id="{6E18996C-180E-4A6E-A71C-6B28FDFE6FD7}"/>
              </a:ext>
            </a:extLst>
          </p:cNvPr>
          <p:cNvPicPr>
            <a:picLocks noChangeAspect="1"/>
          </p:cNvPicPr>
          <p:nvPr/>
        </p:nvPicPr>
        <p:blipFill>
          <a:blip r:embed="rId3"/>
          <a:stretch>
            <a:fillRect/>
          </a:stretch>
        </p:blipFill>
        <p:spPr>
          <a:xfrm>
            <a:off x="1039062" y="6107112"/>
            <a:ext cx="7065876" cy="414564"/>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2">
            <a:extLst>
              <a:ext uri="{FF2B5EF4-FFF2-40B4-BE49-F238E27FC236}">
                <a16:creationId xmlns:a16="http://schemas.microsoft.com/office/drawing/2014/main" id="{24521E72-BB4F-429D-AC0B-3B23B68908A8}"/>
              </a:ext>
            </a:extLst>
          </p:cNvPr>
          <p:cNvSpPr>
            <a:spLocks noGrp="1"/>
          </p:cNvSpPr>
          <p:nvPr>
            <p:ph type="title"/>
          </p:nvPr>
        </p:nvSpPr>
        <p:spPr>
          <a:xfrm>
            <a:off x="1763713" y="212725"/>
            <a:ext cx="4287837" cy="812800"/>
          </a:xfrm>
        </p:spPr>
        <p:txBody>
          <a:bodyPr/>
          <a:lstStyle/>
          <a:p>
            <a:pPr lvl="0" defTabSz="457200">
              <a:defRPr/>
            </a:pPr>
            <a:r>
              <a:rPr lang="es-CL" sz="2800" b="1" dirty="0">
                <a:solidFill>
                  <a:prstClr val="white"/>
                </a:solidFill>
                <a:latin typeface="Calibri"/>
              </a:rPr>
              <a:t>Usando los Archivos </a:t>
            </a:r>
            <a:r>
              <a:rPr lang="es-CL" sz="2800" b="1" dirty="0" err="1">
                <a:solidFill>
                  <a:prstClr val="white"/>
                </a:solidFill>
                <a:latin typeface="Calibri"/>
              </a:rPr>
              <a:t>LOBs</a:t>
            </a:r>
            <a:r>
              <a:rPr lang="es-CL" sz="2800" b="1" dirty="0">
                <a:solidFill>
                  <a:prstClr val="white"/>
                </a:solidFill>
                <a:latin typeface="Calibri"/>
              </a:rPr>
              <a:t> Almacenados en Cloud </a:t>
            </a:r>
          </a:p>
        </p:txBody>
      </p:sp>
      <p:sp>
        <p:nvSpPr>
          <p:cNvPr id="16" name="Text Box 5">
            <a:extLst>
              <a:ext uri="{FF2B5EF4-FFF2-40B4-BE49-F238E27FC236}">
                <a16:creationId xmlns:a16="http://schemas.microsoft.com/office/drawing/2014/main" id="{0E595F40-80CF-4F62-AEF6-EE6B157D4AAB}"/>
              </a:ext>
            </a:extLst>
          </p:cNvPr>
          <p:cNvSpPr txBox="1">
            <a:spLocks noChangeArrowheads="1"/>
          </p:cNvSpPr>
          <p:nvPr/>
        </p:nvSpPr>
        <p:spPr bwMode="auto">
          <a:xfrm>
            <a:off x="961275" y="1298825"/>
            <a:ext cx="6707314" cy="5509200"/>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DECLARE</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v_blob</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blob;</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v_bfile</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bfile</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v_no_existe_archivo</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number(2);</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v_directorio</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VARCHAR2(20);</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v_foto</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VARCHAR2(20);</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v_min_cod_c</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NUMBER(5);</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v_max_cod_c</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NUMBER(5);</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reg_cliente</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cliente%ROWTYPE</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BEGIN</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SELECT MIN(</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cod_cliente</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MAX(</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cod_cliente</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INTO </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v_min_cod_c</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v_max_cod_c</a:t>
            </a:r>
            <a:endParaRPr kumimoji="0" lang="en-US" sz="1050" b="1" i="0" u="none" strike="noStrike" kern="1200" cap="none" spc="0" normalizeH="0" baseline="0" noProof="0" dirty="0">
              <a:ln>
                <a:noFill/>
              </a:ln>
              <a:solidFill>
                <a:prstClr val="black"/>
              </a:solidFill>
              <a:effectLst/>
              <a:uLnTx/>
              <a:uFillTx/>
              <a:latin typeface="Calibri"/>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FROM </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cliente</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FOR </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i</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IN </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v_min_cod_c</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 </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v_max_cod_c</a:t>
            </a:r>
            <a:endParaRPr kumimoji="0" lang="en-US" sz="1050" b="1" i="0" u="none" strike="noStrike" kern="1200" cap="none" spc="0" normalizeH="0" baseline="0" noProof="0" dirty="0">
              <a:ln>
                <a:noFill/>
              </a:ln>
              <a:solidFill>
                <a:prstClr val="black"/>
              </a:solidFill>
              <a:effectLst/>
              <a:uLnTx/>
              <a:uFillTx/>
              <a:latin typeface="Calibri"/>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LOOP</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SELECT *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INTO </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reg_cliente</a:t>
            </a:r>
            <a:endParaRPr kumimoji="0" lang="en-US" sz="1050" b="1" i="0" u="none" strike="noStrike" kern="1200" cap="none" spc="0" normalizeH="0" baseline="0" noProof="0" dirty="0">
              <a:ln>
                <a:noFill/>
              </a:ln>
              <a:solidFill>
                <a:prstClr val="black"/>
              </a:solidFill>
              <a:effectLst/>
              <a:uLnTx/>
              <a:uFillTx/>
              <a:latin typeface="Calibri"/>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FROM </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cliente</a:t>
            </a:r>
            <a:endParaRPr kumimoji="0" lang="en-US" sz="1050" b="1" i="0" u="none" strike="noStrike" kern="1200" cap="none" spc="0" normalizeH="0" baseline="0" noProof="0" dirty="0">
              <a:ln>
                <a:noFill/>
              </a:ln>
              <a:solidFill>
                <a:prstClr val="black"/>
              </a:solidFill>
              <a:effectLst/>
              <a:uLnTx/>
              <a:uFillTx/>
              <a:latin typeface="Calibri"/>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WHERE </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cod_cliente</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i</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FOR UPDATE;</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v_blob</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reg_cliente.foto</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v_foto</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reg_cliente.cod_cliente</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 '.jpg';</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v_bfile</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BFILENAME ('DIR_FOTOS_CLIENTES',</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v_foto</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BEGIN</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DBMS_LOB.FILEOPEN(</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v_bfile</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DBMS_LOB.FILE_READONLY);</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DBMS_LOB.LOADFROMFILE(</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v_blob,v_bfile</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DBMS_LOB.GETLENGTH(</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v_bfile</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DBMS_LOB.FILECLOSE(</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v_bfile</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EXCEPTION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WHEN OTHERS THEN</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v_no_existe_archivo</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:=1;</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END;</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END LOOP;</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END</a:t>
            </a:r>
            <a:endParaRPr kumimoji="0" lang="es-MX" sz="800" b="1" i="0" u="none" strike="noStrike" kern="1200" cap="none" spc="0" normalizeH="0" baseline="0" noProof="0" dirty="0">
              <a:ln>
                <a:noFill/>
              </a:ln>
              <a:solidFill>
                <a:prstClr val="black"/>
              </a:solidFill>
              <a:effectLst/>
              <a:uLnTx/>
              <a:uFillTx/>
              <a:latin typeface="Arial" pitchFamily="34" charset="0"/>
              <a:ea typeface="+mn-ea"/>
              <a:cs typeface="Arial" panose="020B0604020202020204" pitchFamily="34" charset="0"/>
            </a:endParaRPr>
          </a:p>
        </p:txBody>
      </p:sp>
      <p:sp>
        <p:nvSpPr>
          <p:cNvPr id="18" name="CuadroTexto 17">
            <a:extLst>
              <a:ext uri="{FF2B5EF4-FFF2-40B4-BE49-F238E27FC236}">
                <a16:creationId xmlns:a16="http://schemas.microsoft.com/office/drawing/2014/main" id="{03E47FE1-850C-4F00-8886-EF646760A82B}"/>
              </a:ext>
            </a:extLst>
          </p:cNvPr>
          <p:cNvSpPr txBox="1"/>
          <p:nvPr/>
        </p:nvSpPr>
        <p:spPr>
          <a:xfrm>
            <a:off x="493625" y="3226832"/>
            <a:ext cx="378650" cy="523220"/>
          </a:xfrm>
          <a:prstGeom prst="rect">
            <a:avLst/>
          </a:prstGeom>
          <a:noFill/>
        </p:spPr>
        <p:txBody>
          <a:bodyPr wrap="square" rtlCol="0">
            <a:spAutoFit/>
          </a:bodyPr>
          <a:lstStyle/>
          <a:p>
            <a:pPr algn="ctr" fontAlgn="base">
              <a:spcBef>
                <a:spcPct val="0"/>
              </a:spcBef>
              <a:spcAft>
                <a:spcPct val="0"/>
              </a:spcAft>
              <a:buClrTx/>
              <a:buFontTx/>
              <a:buNone/>
            </a:pPr>
            <a:r>
              <a:rPr lang="es-CL" sz="2800" b="1" kern="1200" dirty="0">
                <a:solidFill>
                  <a:srgbClr val="C00000"/>
                </a:solidFill>
                <a:latin typeface="Calibri"/>
                <a:ea typeface="+mn-ea"/>
                <a:cs typeface="Arial" panose="020B0604020202020204" pitchFamily="34" charset="0"/>
              </a:rPr>
              <a:t>6</a:t>
            </a:r>
          </a:p>
        </p:txBody>
      </p:sp>
      <p:sp>
        <p:nvSpPr>
          <p:cNvPr id="14" name="Marcador de contenido 1">
            <a:extLst>
              <a:ext uri="{FF2B5EF4-FFF2-40B4-BE49-F238E27FC236}">
                <a16:creationId xmlns:a16="http://schemas.microsoft.com/office/drawing/2014/main" id="{647CDF1D-05C2-42E7-9287-15D96DA6B387}"/>
              </a:ext>
            </a:extLst>
          </p:cNvPr>
          <p:cNvSpPr txBox="1">
            <a:spLocks/>
          </p:cNvSpPr>
          <p:nvPr/>
        </p:nvSpPr>
        <p:spPr>
          <a:xfrm>
            <a:off x="662879" y="938760"/>
            <a:ext cx="841486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s-CL" sz="2000" b="0" i="0" u="none" strike="noStrike" kern="1200" cap="none" spc="0" normalizeH="0" baseline="0" noProof="0" dirty="0">
                <a:ln>
                  <a:noFill/>
                </a:ln>
                <a:solidFill>
                  <a:sysClr val="windowText" lastClr="000000"/>
                </a:solidFill>
                <a:effectLst/>
                <a:uLnTx/>
                <a:uFillTx/>
                <a:latin typeface="Calibri"/>
                <a:ea typeface="Arial Unicode MS" pitchFamily="34" charset="-128"/>
                <a:cs typeface="Times New Roman" pitchFamily="18" charset="0"/>
              </a:rPr>
              <a:t>Ejemplo</a:t>
            </a:r>
            <a:r>
              <a:rPr kumimoji="0" lang="es-CL" sz="2000" b="0" i="0" u="none" strike="noStrike" kern="1200" cap="none" spc="0" normalizeH="0" baseline="0" noProof="0" dirty="0">
                <a:ln>
                  <a:noFill/>
                </a:ln>
                <a:solidFill>
                  <a:sysClr val="windowText" lastClr="000000"/>
                </a:solidFill>
                <a:effectLst/>
                <a:uLnTx/>
                <a:uFillTx/>
                <a:latin typeface="Calibri"/>
                <a:ea typeface="+mn-ea"/>
                <a:cs typeface="+mn-cs"/>
              </a:rPr>
              <a:t>: conectado a la Base de Datos como usuario HR</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3200" b="0" i="0" u="none" strike="noStrike" kern="1200" cap="none" spc="0" normalizeH="0" baseline="0" noProof="0" dirty="0">
              <a:ln>
                <a:noFill/>
              </a:ln>
              <a:solidFill>
                <a:sysClr val="windowText" lastClr="000000"/>
              </a:solidFill>
              <a:effectLst/>
              <a:uLnTx/>
              <a:uFillTx/>
              <a:latin typeface="Times New Roman" pitchFamily="18" charset="0"/>
              <a:ea typeface="Arial Unicode MS" pitchFamily="34" charset="-128"/>
              <a:cs typeface="Times New Roman" pitchFamily="18" charset="0"/>
            </a:endParaRPr>
          </a:p>
        </p:txBody>
      </p:sp>
      <p:pic>
        <p:nvPicPr>
          <p:cNvPr id="3" name="Imagen 2" descr="Interfaz de usuario gráfica, Aplicación&#10;&#10;Descripción generada automáticamente">
            <a:extLst>
              <a:ext uri="{FF2B5EF4-FFF2-40B4-BE49-F238E27FC236}">
                <a16:creationId xmlns:a16="http://schemas.microsoft.com/office/drawing/2014/main" id="{0F8B2D0C-3E61-4BC8-8F19-ACF7EEA7AAF2}"/>
              </a:ext>
            </a:extLst>
          </p:cNvPr>
          <p:cNvPicPr>
            <a:picLocks noChangeAspect="1"/>
          </p:cNvPicPr>
          <p:nvPr/>
        </p:nvPicPr>
        <p:blipFill>
          <a:blip r:embed="rId3"/>
          <a:stretch>
            <a:fillRect/>
          </a:stretch>
        </p:blipFill>
        <p:spPr>
          <a:xfrm>
            <a:off x="5725217" y="1385590"/>
            <a:ext cx="3175828" cy="2308606"/>
          </a:xfrm>
          <a:prstGeom prst="rect">
            <a:avLst/>
          </a:prstGeom>
        </p:spPr>
      </p:pic>
    </p:spTree>
    <p:extLst>
      <p:ext uri="{BB962C8B-B14F-4D97-AF65-F5344CB8AC3E}">
        <p14:creationId xmlns:p14="http://schemas.microsoft.com/office/powerpoint/2010/main" val="8773528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2">
            <a:extLst>
              <a:ext uri="{FF2B5EF4-FFF2-40B4-BE49-F238E27FC236}">
                <a16:creationId xmlns:a16="http://schemas.microsoft.com/office/drawing/2014/main" id="{24521E72-BB4F-429D-AC0B-3B23B68908A8}"/>
              </a:ext>
            </a:extLst>
          </p:cNvPr>
          <p:cNvSpPr>
            <a:spLocks noGrp="1"/>
          </p:cNvSpPr>
          <p:nvPr>
            <p:ph type="title"/>
          </p:nvPr>
        </p:nvSpPr>
        <p:spPr>
          <a:xfrm>
            <a:off x="1763713" y="212725"/>
            <a:ext cx="4287837" cy="812800"/>
          </a:xfrm>
        </p:spPr>
        <p:txBody>
          <a:bodyPr/>
          <a:lstStyle/>
          <a:p>
            <a:pPr lvl="0" defTabSz="457200">
              <a:defRPr/>
            </a:pPr>
            <a:r>
              <a:rPr lang="es-CL" sz="2800" b="1" dirty="0">
                <a:solidFill>
                  <a:prstClr val="white"/>
                </a:solidFill>
                <a:latin typeface="Calibri"/>
              </a:rPr>
              <a:t>Usando los Archivos </a:t>
            </a:r>
            <a:r>
              <a:rPr lang="es-CL" sz="2800" b="1" dirty="0" err="1">
                <a:solidFill>
                  <a:prstClr val="white"/>
                </a:solidFill>
                <a:latin typeface="Calibri"/>
              </a:rPr>
              <a:t>LOBs</a:t>
            </a:r>
            <a:r>
              <a:rPr lang="es-CL" sz="2800" b="1" dirty="0">
                <a:solidFill>
                  <a:prstClr val="white"/>
                </a:solidFill>
                <a:latin typeface="Calibri"/>
              </a:rPr>
              <a:t> Almacenados en Cloud </a:t>
            </a:r>
          </a:p>
        </p:txBody>
      </p:sp>
      <p:sp>
        <p:nvSpPr>
          <p:cNvPr id="16" name="Text Box 5">
            <a:extLst>
              <a:ext uri="{FF2B5EF4-FFF2-40B4-BE49-F238E27FC236}">
                <a16:creationId xmlns:a16="http://schemas.microsoft.com/office/drawing/2014/main" id="{0E595F40-80CF-4F62-AEF6-EE6B157D4AAB}"/>
              </a:ext>
            </a:extLst>
          </p:cNvPr>
          <p:cNvSpPr txBox="1">
            <a:spLocks noChangeArrowheads="1"/>
          </p:cNvSpPr>
          <p:nvPr/>
        </p:nvSpPr>
        <p:spPr bwMode="auto">
          <a:xfrm>
            <a:off x="1089382" y="1616881"/>
            <a:ext cx="6707314" cy="4578176"/>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lvl1pPr eaLnBrk="0" hangingPunct="0">
              <a:defRPr>
                <a:solidFill>
                  <a:schemeClr val="tx1"/>
                </a:solidFill>
                <a:latin typeface="Tahoma" panose="020B0604030504040204" pitchFamily="34" charset="0"/>
                <a:cs typeface="Arial" panose="020B0604020202020204" pitchFamily="34" charset="0"/>
              </a:defRPr>
            </a:lvl1pPr>
            <a:lvl2pPr marL="742950" indent="-285750" eaLnBrk="0" hangingPunct="0">
              <a:defRPr>
                <a:solidFill>
                  <a:schemeClr val="tx1"/>
                </a:solidFill>
                <a:latin typeface="Tahoma" panose="020B0604030504040204" pitchFamily="34" charset="0"/>
                <a:cs typeface="Arial" panose="020B0604020202020204" pitchFamily="34" charset="0"/>
              </a:defRPr>
            </a:lvl2pPr>
            <a:lvl3pPr marL="1143000" indent="-228600" eaLnBrk="0" hangingPunct="0">
              <a:defRPr>
                <a:solidFill>
                  <a:schemeClr val="tx1"/>
                </a:solidFill>
                <a:latin typeface="Tahoma" panose="020B0604030504040204" pitchFamily="34" charset="0"/>
                <a:cs typeface="Arial" panose="020B0604020202020204" pitchFamily="34" charset="0"/>
              </a:defRPr>
            </a:lvl3pPr>
            <a:lvl4pPr marL="1600200" indent="-228600" eaLnBrk="0" hangingPunct="0">
              <a:defRPr>
                <a:solidFill>
                  <a:schemeClr val="tx1"/>
                </a:solidFill>
                <a:latin typeface="Tahoma" panose="020B0604030504040204" pitchFamily="34" charset="0"/>
                <a:cs typeface="Arial" panose="020B0604020202020204" pitchFamily="34" charset="0"/>
              </a:defRPr>
            </a:lvl4pPr>
            <a:lvl5pPr marL="2057400" indent="-228600" eaLnBrk="0" hangingPunct="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800" b="1" i="0" u="none" strike="noStrike" kern="1200" cap="none" spc="0" normalizeH="0" baseline="0" noProof="0" dirty="0">
              <a:ln>
                <a:noFill/>
              </a:ln>
              <a:solidFill>
                <a:prstClr val="black"/>
              </a:solidFill>
              <a:effectLst/>
              <a:uLnTx/>
              <a:uFillTx/>
              <a:latin typeface="Arial" charset="0"/>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DECLARE</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v_bfile</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bfile</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v_no_existe_archivo</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number(2);</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v_directorio</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VARCHAR2(20);</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v_foto</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VARCHAR2(20);</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v_cod_cliente</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NUMBER(5);</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v_min_cod_c</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NUMBER(5);</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v_max_cod_c</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NUMBER(5);</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BEGIN</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SELECT MIN(</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cod_cliente</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MAX(</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cod_cliente</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INTO </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v_min_cod_c</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v_max_cod_c</a:t>
            </a:r>
            <a:endParaRPr kumimoji="0" lang="en-US" sz="1050" b="1" i="0" u="none" strike="noStrike" kern="1200" cap="none" spc="0" normalizeH="0" baseline="0" noProof="0" dirty="0">
              <a:ln>
                <a:noFill/>
              </a:ln>
              <a:solidFill>
                <a:prstClr val="black"/>
              </a:solidFill>
              <a:effectLst/>
              <a:uLnTx/>
              <a:uFillTx/>
              <a:latin typeface="Calibri"/>
              <a:ea typeface="+mn-ea"/>
              <a:cs typeface="Arial"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FROM cliente_2;</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LOOP</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v_foto</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v_min_cod_c</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 '.jpg';</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v_bfile</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BFILENAME ('DIR_FOTOS_CLIENTES',</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v_foto</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BEGIN</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UPDATE cliente_2</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SET </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foto</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=BFILENAME('DIR_FOTOS_CLIENTES',</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v_foto</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WHERE </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cod_cliente</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v_min_cod_c</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EXCEPTION</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WHEN OTHERS THEN</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v_no_existe_archivo</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1;</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END;</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v_min_cod_c</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:=v_min_cod_c+1;</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EXIT WHEN </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v_min_cod_c</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&gt; </a:t>
            </a:r>
            <a:r>
              <a:rPr kumimoji="0" lang="en-US" sz="1050" b="1" i="0" u="none" strike="noStrike" kern="1200" cap="none" spc="0" normalizeH="0" baseline="0" noProof="0" dirty="0" err="1">
                <a:ln>
                  <a:noFill/>
                </a:ln>
                <a:solidFill>
                  <a:prstClr val="black"/>
                </a:solidFill>
                <a:effectLst/>
                <a:uLnTx/>
                <a:uFillTx/>
                <a:latin typeface="Calibri"/>
                <a:ea typeface="+mn-ea"/>
                <a:cs typeface="Arial" charset="0"/>
              </a:rPr>
              <a:t>v_max_cod_c</a:t>
            </a: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   END LOOP;</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a:ea typeface="+mn-ea"/>
                <a:cs typeface="Arial" charset="0"/>
              </a:rPr>
              <a:t>END; </a:t>
            </a:r>
            <a:endParaRPr kumimoji="0" lang="es-MX" sz="800" b="1" i="0" u="none" strike="noStrike" kern="1200" cap="none" spc="0" normalizeH="0" baseline="0" noProof="0" dirty="0">
              <a:ln>
                <a:noFill/>
              </a:ln>
              <a:solidFill>
                <a:prstClr val="black"/>
              </a:solidFill>
              <a:effectLst/>
              <a:uLnTx/>
              <a:uFillTx/>
              <a:latin typeface="Arial" pitchFamily="34" charset="0"/>
              <a:ea typeface="+mn-ea"/>
              <a:cs typeface="Arial" panose="020B0604020202020204" pitchFamily="34" charset="0"/>
            </a:endParaRPr>
          </a:p>
        </p:txBody>
      </p:sp>
      <p:sp>
        <p:nvSpPr>
          <p:cNvPr id="18" name="CuadroTexto 17">
            <a:extLst>
              <a:ext uri="{FF2B5EF4-FFF2-40B4-BE49-F238E27FC236}">
                <a16:creationId xmlns:a16="http://schemas.microsoft.com/office/drawing/2014/main" id="{03E47FE1-850C-4F00-8886-EF646760A82B}"/>
              </a:ext>
            </a:extLst>
          </p:cNvPr>
          <p:cNvSpPr txBox="1"/>
          <p:nvPr/>
        </p:nvSpPr>
        <p:spPr>
          <a:xfrm>
            <a:off x="639401" y="3226832"/>
            <a:ext cx="378650" cy="523220"/>
          </a:xfrm>
          <a:prstGeom prst="rect">
            <a:avLst/>
          </a:prstGeom>
          <a:noFill/>
        </p:spPr>
        <p:txBody>
          <a:bodyPr wrap="square" rtlCol="0">
            <a:spAutoFit/>
          </a:bodyPr>
          <a:lstStyle/>
          <a:p>
            <a:pPr algn="ctr" fontAlgn="base">
              <a:spcBef>
                <a:spcPct val="0"/>
              </a:spcBef>
              <a:spcAft>
                <a:spcPct val="0"/>
              </a:spcAft>
              <a:buClrTx/>
              <a:buFontTx/>
              <a:buNone/>
            </a:pPr>
            <a:r>
              <a:rPr lang="es-CL" sz="2800" b="1" kern="1200" dirty="0">
                <a:solidFill>
                  <a:srgbClr val="C00000"/>
                </a:solidFill>
                <a:latin typeface="Calibri"/>
                <a:ea typeface="+mn-ea"/>
                <a:cs typeface="Arial" panose="020B0604020202020204" pitchFamily="34" charset="0"/>
              </a:rPr>
              <a:t>7</a:t>
            </a:r>
          </a:p>
        </p:txBody>
      </p:sp>
      <p:sp>
        <p:nvSpPr>
          <p:cNvPr id="14" name="Marcador de contenido 1">
            <a:extLst>
              <a:ext uri="{FF2B5EF4-FFF2-40B4-BE49-F238E27FC236}">
                <a16:creationId xmlns:a16="http://schemas.microsoft.com/office/drawing/2014/main" id="{647CDF1D-05C2-42E7-9287-15D96DA6B387}"/>
              </a:ext>
            </a:extLst>
          </p:cNvPr>
          <p:cNvSpPr txBox="1">
            <a:spLocks/>
          </p:cNvSpPr>
          <p:nvPr/>
        </p:nvSpPr>
        <p:spPr>
          <a:xfrm>
            <a:off x="662879" y="1221472"/>
            <a:ext cx="8397191"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s-CL" sz="2000" b="0" i="0" u="none" strike="noStrike" kern="1200" cap="none" spc="0" normalizeH="0" baseline="0" noProof="0" dirty="0">
                <a:ln>
                  <a:noFill/>
                </a:ln>
                <a:solidFill>
                  <a:sysClr val="windowText" lastClr="000000"/>
                </a:solidFill>
                <a:effectLst/>
                <a:uLnTx/>
                <a:uFillTx/>
                <a:latin typeface="Calibri"/>
                <a:ea typeface="Arial Unicode MS" pitchFamily="34" charset="-128"/>
                <a:cs typeface="Times New Roman" pitchFamily="18" charset="0"/>
              </a:rPr>
              <a:t>Ejemplo</a:t>
            </a:r>
            <a:r>
              <a:rPr kumimoji="0" lang="es-CL" sz="2000" b="0" i="0" u="none" strike="noStrike" kern="1200" cap="none" spc="0" normalizeH="0" baseline="0" noProof="0" dirty="0">
                <a:ln>
                  <a:noFill/>
                </a:ln>
                <a:solidFill>
                  <a:sysClr val="windowText" lastClr="000000"/>
                </a:solidFill>
                <a:effectLst/>
                <a:uLnTx/>
                <a:uFillTx/>
                <a:latin typeface="Calibri"/>
                <a:ea typeface="+mn-ea"/>
                <a:cs typeface="+mn-cs"/>
              </a:rPr>
              <a:t>: conectado a la Base de Datos como usuario HR</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s-CL" sz="3200" b="0" i="0" u="none" strike="noStrike" kern="1200" cap="none" spc="0" normalizeH="0" baseline="0" noProof="0" dirty="0">
              <a:ln>
                <a:noFill/>
              </a:ln>
              <a:solidFill>
                <a:sysClr val="windowText" lastClr="000000"/>
              </a:solidFill>
              <a:effectLst/>
              <a:uLnTx/>
              <a:uFillTx/>
              <a:latin typeface="Times New Roman" pitchFamily="18" charset="0"/>
              <a:ea typeface="Arial Unicode MS" pitchFamily="34" charset="-128"/>
              <a:cs typeface="Times New Roman" pitchFamily="18" charset="0"/>
            </a:endParaRPr>
          </a:p>
        </p:txBody>
      </p:sp>
      <p:pic>
        <p:nvPicPr>
          <p:cNvPr id="3" name="Imagen 2" descr="Interfaz de usuario gráfica, Aplicación&#10;&#10;Descripción generada automáticamente">
            <a:extLst>
              <a:ext uri="{FF2B5EF4-FFF2-40B4-BE49-F238E27FC236}">
                <a16:creationId xmlns:a16="http://schemas.microsoft.com/office/drawing/2014/main" id="{16183C04-480C-4201-A8E9-22746C3BAB48}"/>
              </a:ext>
            </a:extLst>
          </p:cNvPr>
          <p:cNvPicPr>
            <a:picLocks noChangeAspect="1"/>
          </p:cNvPicPr>
          <p:nvPr/>
        </p:nvPicPr>
        <p:blipFill>
          <a:blip r:embed="rId3"/>
          <a:stretch>
            <a:fillRect/>
          </a:stretch>
        </p:blipFill>
        <p:spPr>
          <a:xfrm>
            <a:off x="4665626" y="1585315"/>
            <a:ext cx="4287838" cy="2525199"/>
          </a:xfrm>
          <a:prstGeom prst="rect">
            <a:avLst/>
          </a:prstGeom>
        </p:spPr>
      </p:pic>
    </p:spTree>
    <p:extLst>
      <p:ext uri="{BB962C8B-B14F-4D97-AF65-F5344CB8AC3E}">
        <p14:creationId xmlns:p14="http://schemas.microsoft.com/office/powerpoint/2010/main" val="16123550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1DCFFB2-9AD1-704E-96BD-9E25D01600D1}"/>
              </a:ext>
            </a:extLst>
          </p:cNvPr>
          <p:cNvSpPr>
            <a:spLocks noGrp="1"/>
          </p:cNvSpPr>
          <p:nvPr>
            <p:ph type="sldNum" idx="4294967295"/>
          </p:nvPr>
        </p:nvSpPr>
        <p:spPr>
          <a:xfrm>
            <a:off x="6915150" y="6356351"/>
            <a:ext cx="2057400" cy="365100"/>
          </a:xfrm>
        </p:spPr>
        <p:txBody>
          <a:bodyPr/>
          <a:lstStyle/>
          <a:p>
            <a:fld id="{00000000-1234-1234-1234-123412341234}" type="slidenum">
              <a:rPr lang="en-US" smtClean="0"/>
              <a:pPr/>
              <a:t>42</a:t>
            </a:fld>
            <a:endParaRPr lang="en-US"/>
          </a:p>
        </p:txBody>
      </p:sp>
      <p:sp>
        <p:nvSpPr>
          <p:cNvPr id="2" name="Título 1">
            <a:extLst>
              <a:ext uri="{FF2B5EF4-FFF2-40B4-BE49-F238E27FC236}">
                <a16:creationId xmlns:a16="http://schemas.microsoft.com/office/drawing/2014/main" id="{9750BC02-FE4E-1148-8346-BA2C94ECC781}"/>
              </a:ext>
            </a:extLst>
          </p:cNvPr>
          <p:cNvSpPr>
            <a:spLocks noGrp="1"/>
          </p:cNvSpPr>
          <p:nvPr>
            <p:ph type="title"/>
          </p:nvPr>
        </p:nvSpPr>
        <p:spPr/>
        <p:txBody>
          <a:bodyPr/>
          <a:lstStyle/>
          <a:p>
            <a:r>
              <a:rPr lang="es-ES_tradnl" b="1" dirty="0"/>
              <a:t>Resumen de la Clase</a:t>
            </a:r>
          </a:p>
        </p:txBody>
      </p:sp>
      <p:sp>
        <p:nvSpPr>
          <p:cNvPr id="6" name="Marcador de texto 8">
            <a:extLst>
              <a:ext uri="{FF2B5EF4-FFF2-40B4-BE49-F238E27FC236}">
                <a16:creationId xmlns:a16="http://schemas.microsoft.com/office/drawing/2014/main" id="{C0A58EEC-AE91-4A1D-A092-4DC34F040D5C}"/>
              </a:ext>
            </a:extLst>
          </p:cNvPr>
          <p:cNvSpPr>
            <a:spLocks noGrp="1"/>
          </p:cNvSpPr>
          <p:nvPr>
            <p:ph type="body" sz="quarter" idx="11"/>
          </p:nvPr>
        </p:nvSpPr>
        <p:spPr>
          <a:xfrm>
            <a:off x="560387" y="1228725"/>
            <a:ext cx="8023225" cy="4486275"/>
          </a:xfrm>
        </p:spPr>
        <p:txBody>
          <a:bodyPr>
            <a:noAutofit/>
          </a:bodyPr>
          <a:lstStyle/>
          <a:p>
            <a:pPr marL="393700" indent="-342900" algn="just">
              <a:buFont typeface="Arial" panose="020B0604020202020204" pitchFamily="34" charset="0"/>
              <a:buChar char="•"/>
            </a:pPr>
            <a:r>
              <a:rPr lang="es-CL" sz="2200" dirty="0"/>
              <a:t>Se describieron las características de Tipos de Datos LOB.</a:t>
            </a:r>
          </a:p>
          <a:p>
            <a:pPr marL="393700" indent="-342900" algn="just">
              <a:buFont typeface="Arial" panose="020B0604020202020204" pitchFamily="34" charset="0"/>
              <a:buChar char="•"/>
            </a:pPr>
            <a:r>
              <a:rPr lang="es-CL" sz="2200" dirty="0"/>
              <a:t>Se explicaron las consideraciones que se deben tener presente al trabajar con Tipos de Datos CLOB.</a:t>
            </a:r>
          </a:p>
          <a:p>
            <a:pPr marL="393700" indent="-342900" algn="just">
              <a:buFont typeface="Arial" panose="020B0604020202020204" pitchFamily="34" charset="0"/>
              <a:buChar char="•"/>
            </a:pPr>
            <a:r>
              <a:rPr lang="es-CL" sz="2200" dirty="0"/>
              <a:t>Se explicó cómo trabajar con Tipos de Datos CLOB.</a:t>
            </a:r>
          </a:p>
          <a:p>
            <a:pPr marL="393700" indent="-342900" algn="just">
              <a:buFont typeface="Arial" panose="020B0604020202020204" pitchFamily="34" charset="0"/>
              <a:buChar char="•"/>
            </a:pPr>
            <a:r>
              <a:rPr lang="es-CL" sz="2200" dirty="0"/>
              <a:t>Se explicaron las consideraciones que se deben tener presente al trabajar con Tipos de Datos BLOB.</a:t>
            </a:r>
          </a:p>
          <a:p>
            <a:pPr marL="393700" indent="-342900" algn="just">
              <a:buFont typeface="Arial" panose="020B0604020202020204" pitchFamily="34" charset="0"/>
              <a:buChar char="•"/>
            </a:pPr>
            <a:r>
              <a:rPr lang="es-CL" sz="2200" dirty="0"/>
              <a:t>Se explicó cómo trabajar con Tipos de Datos BLOB en un Servidor de Base de Datos Local</a:t>
            </a:r>
          </a:p>
          <a:p>
            <a:pPr marL="393700" indent="-342900" algn="just">
              <a:buFont typeface="Arial" panose="020B0604020202020204" pitchFamily="34" charset="0"/>
              <a:buChar char="•"/>
            </a:pPr>
            <a:r>
              <a:rPr lang="es-CL" sz="2200" dirty="0"/>
              <a:t>Se explicaron las consideraciones que se deben tener presente al trabajar con Tipos de Datos BFILE.</a:t>
            </a:r>
          </a:p>
          <a:p>
            <a:pPr marL="393700" indent="-342900" algn="just">
              <a:buFont typeface="Arial" panose="020B0604020202020204" pitchFamily="34" charset="0"/>
              <a:buChar char="•"/>
            </a:pPr>
            <a:r>
              <a:rPr lang="es-CL" sz="2200" dirty="0"/>
              <a:t>Se explicó cómo trabajar con Tipos de Datos BFILE en un Servidor de Base de Datos Local.</a:t>
            </a:r>
          </a:p>
          <a:p>
            <a:pPr marL="393700" indent="-342900" algn="just">
              <a:buFont typeface="Arial" panose="020B0604020202020204" pitchFamily="34" charset="0"/>
              <a:buChar char="•"/>
            </a:pPr>
            <a:r>
              <a:rPr lang="es-CL" sz="2200" dirty="0"/>
              <a:t>Se explico cómo trabajar </a:t>
            </a:r>
            <a:r>
              <a:rPr lang="es-CL" sz="2200" dirty="0" err="1"/>
              <a:t>co</a:t>
            </a:r>
            <a:r>
              <a:rPr lang="es-CL" sz="2200" dirty="0"/>
              <a:t> Tipos de Datos BLOB y BFILE en Oracle Cloud.</a:t>
            </a:r>
          </a:p>
          <a:p>
            <a:pPr marL="393700" indent="-342900" algn="just">
              <a:buFont typeface="Arial" panose="020B0604020202020204" pitchFamily="34" charset="0"/>
              <a:buChar char="•"/>
            </a:pPr>
            <a:endParaRPr lang="es-CL" sz="2200" dirty="0"/>
          </a:p>
        </p:txBody>
      </p:sp>
    </p:spTree>
    <p:extLst>
      <p:ext uri="{BB962C8B-B14F-4D97-AF65-F5344CB8AC3E}">
        <p14:creationId xmlns:p14="http://schemas.microsoft.com/office/powerpoint/2010/main" val="540675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Tipos de Datos LOB</a:t>
            </a:r>
          </a:p>
        </p:txBody>
      </p:sp>
      <p:pic>
        <p:nvPicPr>
          <p:cNvPr id="2" name="Imagen 1">
            <a:extLst>
              <a:ext uri="{FF2B5EF4-FFF2-40B4-BE49-F238E27FC236}">
                <a16:creationId xmlns:a16="http://schemas.microsoft.com/office/drawing/2014/main" id="{6FE5CA5E-8DFD-4047-9DE1-4018BD707BCC}"/>
              </a:ext>
            </a:extLst>
          </p:cNvPr>
          <p:cNvPicPr>
            <a:picLocks noChangeAspect="1"/>
          </p:cNvPicPr>
          <p:nvPr/>
        </p:nvPicPr>
        <p:blipFill>
          <a:blip r:embed="rId3"/>
          <a:stretch>
            <a:fillRect/>
          </a:stretch>
        </p:blipFill>
        <p:spPr>
          <a:xfrm>
            <a:off x="1801777" y="3158294"/>
            <a:ext cx="5029329" cy="3562883"/>
          </a:xfrm>
          <a:prstGeom prst="rect">
            <a:avLst/>
          </a:prstGeom>
        </p:spPr>
      </p:pic>
      <p:sp>
        <p:nvSpPr>
          <p:cNvPr id="5" name="Rectángulo redondeado 4">
            <a:extLst>
              <a:ext uri="{FF2B5EF4-FFF2-40B4-BE49-F238E27FC236}">
                <a16:creationId xmlns:a16="http://schemas.microsoft.com/office/drawing/2014/main" id="{ECF9545D-B9B4-4707-949A-8B5BC455491F}"/>
              </a:ext>
            </a:extLst>
          </p:cNvPr>
          <p:cNvSpPr/>
          <p:nvPr/>
        </p:nvSpPr>
        <p:spPr>
          <a:xfrm>
            <a:off x="3370973" y="1138171"/>
            <a:ext cx="2160000" cy="1872000"/>
          </a:xfrm>
          <a:prstGeom prst="roundRect">
            <a:avLst/>
          </a:prstGeom>
          <a:solidFill>
            <a:srgbClr val="7D983A"/>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algn="ctr" fontAlgn="base">
              <a:spcBef>
                <a:spcPct val="0"/>
              </a:spcBef>
              <a:spcAft>
                <a:spcPct val="0"/>
              </a:spcAft>
              <a:buClrTx/>
              <a:defRPr/>
            </a:pPr>
            <a:r>
              <a:rPr lang="es-MX" sz="1800" b="1" kern="1200" dirty="0">
                <a:solidFill>
                  <a:srgbClr val="FFFFFF"/>
                </a:solidFill>
                <a:latin typeface="Calibri"/>
                <a:cs typeface="Arial" panose="020B0604020202020204" pitchFamily="34" charset="0"/>
              </a:rPr>
              <a:t>Se pueden almacenar bloques de datos como imágenes de gráficos, videos y formatos de música</a:t>
            </a:r>
          </a:p>
        </p:txBody>
      </p:sp>
      <p:sp>
        <p:nvSpPr>
          <p:cNvPr id="6" name="Rectángulo redondeado 4">
            <a:extLst>
              <a:ext uri="{FF2B5EF4-FFF2-40B4-BE49-F238E27FC236}">
                <a16:creationId xmlns:a16="http://schemas.microsoft.com/office/drawing/2014/main" id="{7A832691-A1F6-44F9-84A1-3D1C747D9018}"/>
              </a:ext>
            </a:extLst>
          </p:cNvPr>
          <p:cNvSpPr/>
          <p:nvPr/>
        </p:nvSpPr>
        <p:spPr>
          <a:xfrm>
            <a:off x="5891183" y="1138171"/>
            <a:ext cx="2160000" cy="1872000"/>
          </a:xfrm>
          <a:prstGeom prst="roundRect">
            <a:avLst/>
          </a:prstGeom>
          <a:solidFill>
            <a:srgbClr val="D96709"/>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lvl="0" algn="ctr" fontAlgn="base">
              <a:spcBef>
                <a:spcPct val="0"/>
              </a:spcBef>
              <a:spcAft>
                <a:spcPct val="0"/>
              </a:spcAft>
              <a:buClrTx/>
              <a:defRPr/>
            </a:pPr>
            <a:r>
              <a:rPr lang="es-MX" sz="1800" b="1" kern="1200" dirty="0">
                <a:solidFill>
                  <a:srgbClr val="FFFFFF"/>
                </a:solidFill>
                <a:latin typeface="Calibri"/>
                <a:cs typeface="Arial" panose="020B0604020202020204" pitchFamily="34" charset="0"/>
              </a:rPr>
              <a:t>Se pueden almacenar en la base de datos o fuera de ella</a:t>
            </a:r>
          </a:p>
        </p:txBody>
      </p:sp>
      <p:sp>
        <p:nvSpPr>
          <p:cNvPr id="7" name="Rectángulo redondeado 4">
            <a:extLst>
              <a:ext uri="{FF2B5EF4-FFF2-40B4-BE49-F238E27FC236}">
                <a16:creationId xmlns:a16="http://schemas.microsoft.com/office/drawing/2014/main" id="{E8D16B0F-246C-4128-94A5-FE56919AD8CB}"/>
              </a:ext>
            </a:extLst>
          </p:cNvPr>
          <p:cNvSpPr/>
          <p:nvPr/>
        </p:nvSpPr>
        <p:spPr>
          <a:xfrm>
            <a:off x="929604" y="1138171"/>
            <a:ext cx="2160000" cy="1872000"/>
          </a:xfrm>
          <a:prstGeom prst="roundRect">
            <a:avLst/>
          </a:prstGeom>
          <a:solidFill>
            <a:srgbClr val="B94441"/>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lvl="0" algn="ctr" fontAlgn="base">
              <a:spcBef>
                <a:spcPct val="0"/>
              </a:spcBef>
              <a:spcAft>
                <a:spcPct val="0"/>
              </a:spcAft>
              <a:buClrTx/>
              <a:defRPr/>
            </a:pPr>
            <a:r>
              <a:rPr lang="es-MX" sz="1800" b="1" kern="1200" dirty="0">
                <a:solidFill>
                  <a:srgbClr val="FFFFFF"/>
                </a:solidFill>
                <a:latin typeface="Calibri"/>
                <a:cs typeface="Arial" panose="020B0604020202020204" pitchFamily="34" charset="0"/>
              </a:rPr>
              <a:t>Son estructuras que permiten almacenar cantidad de datos  grandes</a:t>
            </a:r>
          </a:p>
        </p:txBody>
      </p:sp>
    </p:spTree>
    <p:extLst>
      <p:ext uri="{BB962C8B-B14F-4D97-AF65-F5344CB8AC3E}">
        <p14:creationId xmlns:p14="http://schemas.microsoft.com/office/powerpoint/2010/main" val="3514249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Tipos de Datos LOB</a:t>
            </a:r>
          </a:p>
        </p:txBody>
      </p:sp>
      <p:pic>
        <p:nvPicPr>
          <p:cNvPr id="2" name="Imagen 1">
            <a:extLst>
              <a:ext uri="{FF2B5EF4-FFF2-40B4-BE49-F238E27FC236}">
                <a16:creationId xmlns:a16="http://schemas.microsoft.com/office/drawing/2014/main" id="{1C672789-DDD4-4FB3-85BB-7D62360B1878}"/>
              </a:ext>
            </a:extLst>
          </p:cNvPr>
          <p:cNvPicPr>
            <a:picLocks noChangeAspect="1"/>
          </p:cNvPicPr>
          <p:nvPr/>
        </p:nvPicPr>
        <p:blipFill>
          <a:blip r:embed="rId3"/>
          <a:stretch>
            <a:fillRect/>
          </a:stretch>
        </p:blipFill>
        <p:spPr>
          <a:xfrm>
            <a:off x="1364406" y="1050304"/>
            <a:ext cx="6415187" cy="5769052"/>
          </a:xfrm>
          <a:prstGeom prst="rect">
            <a:avLst/>
          </a:prstGeom>
        </p:spPr>
      </p:pic>
    </p:spTree>
    <p:extLst>
      <p:ext uri="{BB962C8B-B14F-4D97-AF65-F5344CB8AC3E}">
        <p14:creationId xmlns:p14="http://schemas.microsoft.com/office/powerpoint/2010/main" val="697013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Tipos de Datos LOB</a:t>
            </a:r>
          </a:p>
        </p:txBody>
      </p:sp>
      <p:pic>
        <p:nvPicPr>
          <p:cNvPr id="4" name="Imagen 3">
            <a:extLst>
              <a:ext uri="{FF2B5EF4-FFF2-40B4-BE49-F238E27FC236}">
                <a16:creationId xmlns:a16="http://schemas.microsoft.com/office/drawing/2014/main" id="{4697ACF6-EF9B-44FC-A24F-3E9AD0FFCB2B}"/>
              </a:ext>
            </a:extLst>
          </p:cNvPr>
          <p:cNvPicPr>
            <a:picLocks noChangeAspect="1"/>
          </p:cNvPicPr>
          <p:nvPr/>
        </p:nvPicPr>
        <p:blipFill>
          <a:blip r:embed="rId3"/>
          <a:stretch>
            <a:fillRect/>
          </a:stretch>
        </p:blipFill>
        <p:spPr>
          <a:xfrm>
            <a:off x="1610479" y="1175418"/>
            <a:ext cx="5923041" cy="5279518"/>
          </a:xfrm>
          <a:prstGeom prst="rect">
            <a:avLst/>
          </a:prstGeom>
        </p:spPr>
      </p:pic>
    </p:spTree>
    <p:extLst>
      <p:ext uri="{BB962C8B-B14F-4D97-AF65-F5344CB8AC3E}">
        <p14:creationId xmlns:p14="http://schemas.microsoft.com/office/powerpoint/2010/main" val="1358302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2">
            <a:extLst>
              <a:ext uri="{FF2B5EF4-FFF2-40B4-BE49-F238E27FC236}">
                <a16:creationId xmlns:a16="http://schemas.microsoft.com/office/drawing/2014/main" id="{16696A47-D280-4AFD-963F-6F0B629213E9}"/>
              </a:ext>
            </a:extLst>
          </p:cNvPr>
          <p:cNvSpPr>
            <a:spLocks noGrp="1"/>
          </p:cNvSpPr>
          <p:nvPr>
            <p:ph type="title"/>
          </p:nvPr>
        </p:nvSpPr>
        <p:spPr>
          <a:xfrm>
            <a:off x="1628059" y="212725"/>
            <a:ext cx="4288185" cy="813000"/>
          </a:xfrm>
        </p:spPr>
        <p:txBody>
          <a:bodyPr/>
          <a:lstStyle/>
          <a:p>
            <a:pPr lvl="0" defTabSz="457200">
              <a:defRPr/>
            </a:pPr>
            <a:r>
              <a:rPr lang="es-CL" sz="2800" b="1" dirty="0">
                <a:solidFill>
                  <a:prstClr val="white"/>
                </a:solidFill>
                <a:latin typeface="Calibri"/>
              </a:rPr>
              <a:t>Tipos de Datos LOB</a:t>
            </a:r>
          </a:p>
        </p:txBody>
      </p:sp>
      <p:sp>
        <p:nvSpPr>
          <p:cNvPr id="10" name="Rectangle 3">
            <a:extLst>
              <a:ext uri="{FF2B5EF4-FFF2-40B4-BE49-F238E27FC236}">
                <a16:creationId xmlns:a16="http://schemas.microsoft.com/office/drawing/2014/main" id="{BADE8CC8-4145-49FB-B8EE-0884402369FD}"/>
              </a:ext>
            </a:extLst>
          </p:cNvPr>
          <p:cNvSpPr txBox="1">
            <a:spLocks noChangeArrowheads="1"/>
          </p:cNvSpPr>
          <p:nvPr/>
        </p:nvSpPr>
        <p:spPr bwMode="auto">
          <a:xfrm>
            <a:off x="611188" y="1274473"/>
            <a:ext cx="7848600" cy="407988"/>
          </a:xfrm>
          <a:prstGeom prst="rect">
            <a:avLst/>
          </a:prstGeom>
          <a:noFill/>
          <a:ln w="9525">
            <a:noFill/>
            <a:miter lim="800000"/>
            <a:headEnd/>
            <a:tailEnd/>
          </a:ln>
        </p:spPr>
        <p:txBody>
          <a:bodyPr/>
          <a:lstStyle/>
          <a:p>
            <a:pPr marL="609600" indent="-609600" algn="just" defTabSz="457200" fontAlgn="base">
              <a:lnSpc>
                <a:spcPct val="80000"/>
              </a:lnSpc>
              <a:spcBef>
                <a:spcPct val="20000"/>
              </a:spcBef>
              <a:spcAft>
                <a:spcPct val="0"/>
              </a:spcAft>
              <a:buClrTx/>
              <a:buFont typeface="Arial" charset="0"/>
              <a:buChar char="•"/>
            </a:pPr>
            <a:r>
              <a:rPr lang="es-CL" sz="2000" kern="1200" dirty="0">
                <a:solidFill>
                  <a:prstClr val="black"/>
                </a:solidFill>
                <a:latin typeface="Calibri"/>
                <a:ea typeface="Arial Unicode MS"/>
                <a:cs typeface="Arial Unicode MS"/>
              </a:rPr>
              <a:t>Ejemplo:</a:t>
            </a:r>
            <a:endParaRPr lang="es-CL" sz="2000" kern="1200" dirty="0">
              <a:solidFill>
                <a:prstClr val="black"/>
              </a:solidFill>
              <a:latin typeface="Calibri"/>
              <a:ea typeface="Arial Unicode MS"/>
              <a:cs typeface="Times New Roman" pitchFamily="18" charset="0"/>
            </a:endParaRPr>
          </a:p>
        </p:txBody>
      </p:sp>
      <p:sp>
        <p:nvSpPr>
          <p:cNvPr id="11" name="Text Box 5">
            <a:extLst>
              <a:ext uri="{FF2B5EF4-FFF2-40B4-BE49-F238E27FC236}">
                <a16:creationId xmlns:a16="http://schemas.microsoft.com/office/drawing/2014/main" id="{3853E402-8026-4763-9B1E-9EAD869F1F3E}"/>
              </a:ext>
            </a:extLst>
          </p:cNvPr>
          <p:cNvSpPr txBox="1">
            <a:spLocks noChangeArrowheads="1"/>
          </p:cNvSpPr>
          <p:nvPr/>
        </p:nvSpPr>
        <p:spPr bwMode="auto">
          <a:xfrm>
            <a:off x="239092" y="1574058"/>
            <a:ext cx="6007259" cy="4031873"/>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a:defRPr/>
            </a:pPr>
            <a:r>
              <a:rPr lang="en-US" sz="1600" b="1" dirty="0">
                <a:latin typeface="Calibri" panose="020F0502020204030204" pitchFamily="34" charset="0"/>
                <a:cs typeface="Calibri" panose="020F0502020204030204" pitchFamily="34" charset="0"/>
              </a:rPr>
              <a:t>CREATE TABLE </a:t>
            </a:r>
            <a:r>
              <a:rPr lang="en-US" sz="1600" b="1" dirty="0" err="1">
                <a:latin typeface="Calibri" panose="020F0502020204030204" pitchFamily="34" charset="0"/>
                <a:cs typeface="Calibri" panose="020F0502020204030204" pitchFamily="34" charset="0"/>
              </a:rPr>
              <a:t>prueba_clob</a:t>
            </a:r>
            <a:endParaRPr lang="en-US" sz="1600" b="1" dirty="0">
              <a:latin typeface="Calibri" panose="020F0502020204030204" pitchFamily="34" charset="0"/>
              <a:cs typeface="Calibri" panose="020F0502020204030204" pitchFamily="34" charset="0"/>
            </a:endParaRPr>
          </a:p>
          <a:p>
            <a:pPr>
              <a:defRPr/>
            </a:pPr>
            <a:r>
              <a:rPr lang="en-US" sz="1600" b="1" dirty="0">
                <a:latin typeface="Calibri" panose="020F0502020204030204" pitchFamily="34" charset="0"/>
                <a:cs typeface="Calibri" panose="020F0502020204030204" pitchFamily="34" charset="0"/>
              </a:rPr>
              <a:t>(</a:t>
            </a:r>
            <a:r>
              <a:rPr lang="en-US" sz="1600" b="1" dirty="0" err="1">
                <a:latin typeface="Calibri" panose="020F0502020204030204" pitchFamily="34" charset="0"/>
                <a:cs typeface="Calibri" panose="020F0502020204030204" pitchFamily="34" charset="0"/>
              </a:rPr>
              <a:t>id_prueba_clob</a:t>
            </a:r>
            <a:r>
              <a:rPr lang="en-US" sz="1600" b="1" dirty="0">
                <a:latin typeface="Calibri" panose="020F0502020204030204" pitchFamily="34" charset="0"/>
                <a:cs typeface="Calibri" panose="020F0502020204030204" pitchFamily="34" charset="0"/>
              </a:rPr>
              <a:t> NUMBER(3) NOT NULL,</a:t>
            </a:r>
          </a:p>
          <a:p>
            <a:pPr>
              <a:defRPr/>
            </a:pP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valor_prueba_clob</a:t>
            </a:r>
            <a:r>
              <a:rPr lang="en-US" sz="1600" b="1" dirty="0">
                <a:latin typeface="Calibri" panose="020F0502020204030204" pitchFamily="34" charset="0"/>
                <a:cs typeface="Calibri" panose="020F0502020204030204" pitchFamily="34" charset="0"/>
              </a:rPr>
              <a:t> CLOB DEFAULT EMPTY_CLOB());</a:t>
            </a:r>
          </a:p>
          <a:p>
            <a:pPr>
              <a:defRPr/>
            </a:pPr>
            <a:r>
              <a:rPr lang="en-US" sz="1600" b="1" dirty="0">
                <a:latin typeface="Calibri" panose="020F0502020204030204" pitchFamily="34" charset="0"/>
                <a:cs typeface="Calibri" panose="020F0502020204030204" pitchFamily="34" charset="0"/>
              </a:rPr>
              <a:t> </a:t>
            </a:r>
          </a:p>
          <a:p>
            <a:pPr>
              <a:defRPr/>
            </a:pPr>
            <a:r>
              <a:rPr lang="en-US" sz="1600" b="1" dirty="0">
                <a:latin typeface="Calibri" panose="020F0502020204030204" pitchFamily="34" charset="0"/>
                <a:cs typeface="Calibri" panose="020F0502020204030204" pitchFamily="34" charset="0"/>
              </a:rPr>
              <a:t>CREATE TABLE </a:t>
            </a:r>
            <a:r>
              <a:rPr lang="en-US" sz="1600" b="1" dirty="0" err="1">
                <a:latin typeface="Calibri" panose="020F0502020204030204" pitchFamily="34" charset="0"/>
                <a:cs typeface="Calibri" panose="020F0502020204030204" pitchFamily="34" charset="0"/>
              </a:rPr>
              <a:t>prueba_nclob</a:t>
            </a:r>
            <a:endParaRPr lang="en-US" sz="1600" b="1" dirty="0">
              <a:latin typeface="Calibri" panose="020F0502020204030204" pitchFamily="34" charset="0"/>
              <a:cs typeface="Calibri" panose="020F0502020204030204" pitchFamily="34" charset="0"/>
            </a:endParaRPr>
          </a:p>
          <a:p>
            <a:pPr>
              <a:defRPr/>
            </a:pPr>
            <a:r>
              <a:rPr lang="en-US" sz="1600" b="1" dirty="0">
                <a:latin typeface="Calibri" panose="020F0502020204030204" pitchFamily="34" charset="0"/>
                <a:cs typeface="Calibri" panose="020F0502020204030204" pitchFamily="34" charset="0"/>
              </a:rPr>
              <a:t>(</a:t>
            </a:r>
            <a:r>
              <a:rPr lang="en-US" sz="1600" b="1" dirty="0" err="1">
                <a:latin typeface="Calibri" panose="020F0502020204030204" pitchFamily="34" charset="0"/>
                <a:cs typeface="Calibri" panose="020F0502020204030204" pitchFamily="34" charset="0"/>
              </a:rPr>
              <a:t>id_prueba_nclob</a:t>
            </a:r>
            <a:r>
              <a:rPr lang="en-US" sz="1600" b="1" dirty="0">
                <a:latin typeface="Calibri" panose="020F0502020204030204" pitchFamily="34" charset="0"/>
                <a:cs typeface="Calibri" panose="020F0502020204030204" pitchFamily="34" charset="0"/>
              </a:rPr>
              <a:t> NUMBER(3) NOT NULL,</a:t>
            </a:r>
          </a:p>
          <a:p>
            <a:pPr>
              <a:defRPr/>
            </a:pP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valor_prueba_clob</a:t>
            </a:r>
            <a:r>
              <a:rPr lang="en-US" sz="1600" b="1" dirty="0">
                <a:latin typeface="Calibri" panose="020F0502020204030204" pitchFamily="34" charset="0"/>
                <a:cs typeface="Calibri" panose="020F0502020204030204" pitchFamily="34" charset="0"/>
              </a:rPr>
              <a:t> NCLOB);</a:t>
            </a:r>
          </a:p>
          <a:p>
            <a:pPr>
              <a:defRPr/>
            </a:pPr>
            <a:r>
              <a:rPr lang="en-US" sz="1600" b="1" dirty="0">
                <a:latin typeface="Calibri" panose="020F0502020204030204" pitchFamily="34" charset="0"/>
                <a:cs typeface="Calibri" panose="020F0502020204030204" pitchFamily="34" charset="0"/>
              </a:rPr>
              <a:t> </a:t>
            </a:r>
          </a:p>
          <a:p>
            <a:pPr>
              <a:defRPr/>
            </a:pPr>
            <a:r>
              <a:rPr lang="en-US" sz="1600" b="1" dirty="0">
                <a:latin typeface="Calibri" panose="020F0502020204030204" pitchFamily="34" charset="0"/>
                <a:cs typeface="Calibri" panose="020F0502020204030204" pitchFamily="34" charset="0"/>
              </a:rPr>
              <a:t> CREATE TABLE </a:t>
            </a:r>
            <a:r>
              <a:rPr lang="en-US" sz="1600" b="1" dirty="0" err="1">
                <a:latin typeface="Calibri" panose="020F0502020204030204" pitchFamily="34" charset="0"/>
                <a:cs typeface="Calibri" panose="020F0502020204030204" pitchFamily="34" charset="0"/>
              </a:rPr>
              <a:t>prueba_blob</a:t>
            </a:r>
            <a:endParaRPr lang="en-US" sz="1600" b="1" dirty="0">
              <a:latin typeface="Calibri" panose="020F0502020204030204" pitchFamily="34" charset="0"/>
              <a:cs typeface="Calibri" panose="020F0502020204030204" pitchFamily="34" charset="0"/>
            </a:endParaRPr>
          </a:p>
          <a:p>
            <a:pPr>
              <a:defRPr/>
            </a:pPr>
            <a:r>
              <a:rPr lang="en-US" sz="1600" b="1" dirty="0">
                <a:latin typeface="Calibri" panose="020F0502020204030204" pitchFamily="34" charset="0"/>
                <a:cs typeface="Calibri" panose="020F0502020204030204" pitchFamily="34" charset="0"/>
              </a:rPr>
              <a:t>(</a:t>
            </a:r>
            <a:r>
              <a:rPr lang="en-US" sz="1600" b="1" dirty="0" err="1">
                <a:latin typeface="Calibri" panose="020F0502020204030204" pitchFamily="34" charset="0"/>
                <a:cs typeface="Calibri" panose="020F0502020204030204" pitchFamily="34" charset="0"/>
              </a:rPr>
              <a:t>id_prueba_blob</a:t>
            </a:r>
            <a:r>
              <a:rPr lang="en-US" sz="1600" b="1" dirty="0">
                <a:latin typeface="Calibri" panose="020F0502020204030204" pitchFamily="34" charset="0"/>
                <a:cs typeface="Calibri" panose="020F0502020204030204" pitchFamily="34" charset="0"/>
              </a:rPr>
              <a:t> NUMBER(3) NOT NULL,</a:t>
            </a:r>
          </a:p>
          <a:p>
            <a:pPr>
              <a:defRPr/>
            </a:pP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valor_prueba_blob</a:t>
            </a:r>
            <a:r>
              <a:rPr lang="en-US" sz="1600" b="1" dirty="0">
                <a:latin typeface="Calibri" panose="020F0502020204030204" pitchFamily="34" charset="0"/>
                <a:cs typeface="Calibri" panose="020F0502020204030204" pitchFamily="34" charset="0"/>
              </a:rPr>
              <a:t> BLOB DEFAULT EMPTY_BLOB());</a:t>
            </a:r>
          </a:p>
          <a:p>
            <a:pPr>
              <a:defRPr/>
            </a:pPr>
            <a:r>
              <a:rPr lang="en-US" sz="1600" b="1" dirty="0">
                <a:latin typeface="Calibri" panose="020F0502020204030204" pitchFamily="34" charset="0"/>
                <a:cs typeface="Calibri" panose="020F0502020204030204" pitchFamily="34" charset="0"/>
              </a:rPr>
              <a:t> </a:t>
            </a:r>
          </a:p>
          <a:p>
            <a:pPr>
              <a:defRPr/>
            </a:pPr>
            <a:r>
              <a:rPr lang="en-US" sz="1600" b="1" dirty="0">
                <a:latin typeface="Calibri" panose="020F0502020204030204" pitchFamily="34" charset="0"/>
                <a:cs typeface="Calibri" panose="020F0502020204030204" pitchFamily="34" charset="0"/>
              </a:rPr>
              <a:t> CREATE TABLE </a:t>
            </a:r>
            <a:r>
              <a:rPr lang="en-US" sz="1600" b="1" dirty="0" err="1">
                <a:latin typeface="Calibri" panose="020F0502020204030204" pitchFamily="34" charset="0"/>
                <a:cs typeface="Calibri" panose="020F0502020204030204" pitchFamily="34" charset="0"/>
              </a:rPr>
              <a:t>prueba_bfile</a:t>
            </a:r>
            <a:endParaRPr lang="en-US" sz="1600" b="1" dirty="0">
              <a:latin typeface="Calibri" panose="020F0502020204030204" pitchFamily="34" charset="0"/>
              <a:cs typeface="Calibri" panose="020F0502020204030204" pitchFamily="34" charset="0"/>
            </a:endParaRPr>
          </a:p>
          <a:p>
            <a:pPr>
              <a:defRPr/>
            </a:pPr>
            <a:r>
              <a:rPr lang="en-US" sz="1600" b="1" dirty="0">
                <a:latin typeface="Calibri" panose="020F0502020204030204" pitchFamily="34" charset="0"/>
                <a:cs typeface="Calibri" panose="020F0502020204030204" pitchFamily="34" charset="0"/>
              </a:rPr>
              <a:t>(</a:t>
            </a:r>
            <a:r>
              <a:rPr lang="en-US" sz="1600" b="1" dirty="0" err="1">
                <a:latin typeface="Calibri" panose="020F0502020204030204" pitchFamily="34" charset="0"/>
                <a:cs typeface="Calibri" panose="020F0502020204030204" pitchFamily="34" charset="0"/>
              </a:rPr>
              <a:t>id_prueba_bfile</a:t>
            </a:r>
            <a:r>
              <a:rPr lang="en-US" sz="1600" b="1" dirty="0">
                <a:latin typeface="Calibri" panose="020F0502020204030204" pitchFamily="34" charset="0"/>
                <a:cs typeface="Calibri" panose="020F0502020204030204" pitchFamily="34" charset="0"/>
              </a:rPr>
              <a:t> NUMBER(3) NOT NULL,</a:t>
            </a:r>
          </a:p>
          <a:p>
            <a:pPr>
              <a:defRPr/>
            </a:pP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valor_prueba_clob</a:t>
            </a:r>
            <a:r>
              <a:rPr lang="en-US" sz="1600" b="1" dirty="0">
                <a:latin typeface="Calibri" panose="020F0502020204030204" pitchFamily="34" charset="0"/>
                <a:cs typeface="Calibri" panose="020F0502020204030204" pitchFamily="34" charset="0"/>
              </a:rPr>
              <a:t> BFILE);</a:t>
            </a:r>
          </a:p>
          <a:p>
            <a:pPr>
              <a:defRPr/>
            </a:pPr>
            <a:endParaRPr kumimoji="0" lang="es-MX"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12" name="Text Box 5">
            <a:extLst>
              <a:ext uri="{FF2B5EF4-FFF2-40B4-BE49-F238E27FC236}">
                <a16:creationId xmlns:a16="http://schemas.microsoft.com/office/drawing/2014/main" id="{EEAAF5F4-263A-4351-9B93-7946D85F9F9D}"/>
              </a:ext>
            </a:extLst>
          </p:cNvPr>
          <p:cNvSpPr txBox="1">
            <a:spLocks noChangeArrowheads="1"/>
          </p:cNvSpPr>
          <p:nvPr/>
        </p:nvSpPr>
        <p:spPr bwMode="auto">
          <a:xfrm>
            <a:off x="6475012" y="1625341"/>
            <a:ext cx="2465754" cy="830997"/>
          </a:xfrm>
          <a:prstGeom prst="rect">
            <a:avLst/>
          </a:prstGeom>
          <a:solidFill>
            <a:srgbClr val="FFC000"/>
          </a:solidFill>
          <a:ln w="22225">
            <a:solidFill>
              <a:sysClr val="windowText" lastClr="000000"/>
            </a:solidFill>
            <a:miter lim="800000"/>
            <a:headEnd/>
            <a:tailEnd/>
          </a:ln>
          <a:scene3d>
            <a:camera prst="orthographicFront"/>
            <a:lightRig rig="threePt" dir="t"/>
          </a:scene3d>
          <a:sp3d>
            <a:bevelT w="165100" prst="coolSlant"/>
            <a:bevelB/>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MX"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a:defRPr/>
            </a:pPr>
            <a:r>
              <a:rPr lang="en-US" sz="1600" b="1" dirty="0">
                <a:latin typeface="Calibri" panose="020F0502020204030204" pitchFamily="34" charset="0"/>
                <a:cs typeface="Calibri" panose="020F0502020204030204" pitchFamily="34" charset="0"/>
              </a:rPr>
              <a:t> SELECT * </a:t>
            </a:r>
          </a:p>
          <a:p>
            <a:pPr>
              <a:defRPr/>
            </a:pPr>
            <a:r>
              <a:rPr lang="en-US" sz="1600" b="1" dirty="0">
                <a:latin typeface="Calibri" panose="020F0502020204030204" pitchFamily="34" charset="0"/>
                <a:cs typeface="Calibri" panose="020F0502020204030204" pitchFamily="34" charset="0"/>
              </a:rPr>
              <a:t>FROM </a:t>
            </a:r>
            <a:r>
              <a:rPr lang="en-US" sz="1600" b="1" dirty="0" err="1">
                <a:latin typeface="Calibri" panose="020F0502020204030204" pitchFamily="34" charset="0"/>
                <a:cs typeface="Calibri" panose="020F0502020204030204" pitchFamily="34" charset="0"/>
              </a:rPr>
              <a:t>user_lobs</a:t>
            </a:r>
            <a:r>
              <a:rPr lang="en-US" sz="1600" b="1" dirty="0">
                <a:latin typeface="Calibri" panose="020F0502020204030204" pitchFamily="34" charset="0"/>
                <a:cs typeface="Calibri" panose="020F0502020204030204" pitchFamily="34" charset="0"/>
              </a:rPr>
              <a:t>;</a:t>
            </a:r>
          </a:p>
          <a:p>
            <a:pPr>
              <a:defRPr/>
            </a:pPr>
            <a:endParaRPr kumimoji="0" lang="es-MX" sz="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pic>
        <p:nvPicPr>
          <p:cNvPr id="13" name="Imagen 12" descr="Texto&#10;&#10;Descripción generada automáticamente">
            <a:extLst>
              <a:ext uri="{FF2B5EF4-FFF2-40B4-BE49-F238E27FC236}">
                <a16:creationId xmlns:a16="http://schemas.microsoft.com/office/drawing/2014/main" id="{88CC18FC-76C8-4BBB-B5AB-9ED1A7B4B4BE}"/>
              </a:ext>
            </a:extLst>
          </p:cNvPr>
          <p:cNvPicPr>
            <a:picLocks noChangeAspect="1"/>
          </p:cNvPicPr>
          <p:nvPr/>
        </p:nvPicPr>
        <p:blipFill>
          <a:blip r:embed="rId3"/>
          <a:stretch>
            <a:fillRect/>
          </a:stretch>
        </p:blipFill>
        <p:spPr>
          <a:xfrm>
            <a:off x="328740" y="5817959"/>
            <a:ext cx="8346200" cy="755587"/>
          </a:xfrm>
          <a:prstGeom prst="rect">
            <a:avLst/>
          </a:prstGeom>
        </p:spPr>
      </p:pic>
    </p:spTree>
    <p:extLst>
      <p:ext uri="{BB962C8B-B14F-4D97-AF65-F5344CB8AC3E}">
        <p14:creationId xmlns:p14="http://schemas.microsoft.com/office/powerpoint/2010/main" val="3829365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a:xfrm>
            <a:off x="1614411" y="212725"/>
            <a:ext cx="4288185" cy="813000"/>
          </a:xfrm>
        </p:spPr>
        <p:txBody>
          <a:bodyPr/>
          <a:lstStyle/>
          <a:p>
            <a:pPr lvl="0" defTabSz="457200">
              <a:defRPr/>
            </a:pPr>
            <a:r>
              <a:rPr lang="es-CL" sz="2800" b="1" dirty="0">
                <a:solidFill>
                  <a:prstClr val="white"/>
                </a:solidFill>
                <a:latin typeface="Calibri"/>
              </a:rPr>
              <a:t>Tipos de Datos LOB</a:t>
            </a:r>
          </a:p>
        </p:txBody>
      </p:sp>
      <p:sp>
        <p:nvSpPr>
          <p:cNvPr id="8" name="Rectángulo redondeado 4">
            <a:extLst>
              <a:ext uri="{FF2B5EF4-FFF2-40B4-BE49-F238E27FC236}">
                <a16:creationId xmlns:a16="http://schemas.microsoft.com/office/drawing/2014/main" id="{F0AB0595-3BDA-472D-A401-81A30A0BF2DB}"/>
              </a:ext>
            </a:extLst>
          </p:cNvPr>
          <p:cNvSpPr/>
          <p:nvPr/>
        </p:nvSpPr>
        <p:spPr>
          <a:xfrm>
            <a:off x="1864911" y="1120242"/>
            <a:ext cx="2088000" cy="1944000"/>
          </a:xfrm>
          <a:prstGeom prst="roundRect">
            <a:avLst/>
          </a:prstGeom>
          <a:solidFill>
            <a:srgbClr val="7D983A"/>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algn="ctr" fontAlgn="base">
              <a:spcBef>
                <a:spcPct val="0"/>
              </a:spcBef>
              <a:spcAft>
                <a:spcPct val="0"/>
              </a:spcAft>
              <a:buClrTx/>
              <a:defRPr/>
            </a:pPr>
            <a:r>
              <a:rPr lang="es-MX" sz="1800" b="1" kern="1200" dirty="0">
                <a:solidFill>
                  <a:srgbClr val="FFFFFF"/>
                </a:solidFill>
                <a:latin typeface="Calibri"/>
                <a:cs typeface="Arial" panose="020B0604020202020204" pitchFamily="34" charset="0"/>
              </a:rPr>
              <a:t>Para trabajar con tipos de LOB, se debe usar el </a:t>
            </a:r>
            <a:r>
              <a:rPr lang="es-MX" sz="1800" b="1" kern="1200" dirty="0" err="1">
                <a:solidFill>
                  <a:srgbClr val="FFFFFF"/>
                </a:solidFill>
                <a:latin typeface="Calibri"/>
                <a:cs typeface="Arial" panose="020B0604020202020204" pitchFamily="34" charset="0"/>
              </a:rPr>
              <a:t>Package</a:t>
            </a:r>
            <a:r>
              <a:rPr lang="es-MX" sz="1800" b="1" kern="1200" dirty="0">
                <a:solidFill>
                  <a:srgbClr val="FFFFFF"/>
                </a:solidFill>
                <a:latin typeface="Calibri"/>
                <a:cs typeface="Arial" panose="020B0604020202020204" pitchFamily="34" charset="0"/>
              </a:rPr>
              <a:t> de Oracle DBMS_LOB</a:t>
            </a:r>
          </a:p>
        </p:txBody>
      </p:sp>
      <p:sp>
        <p:nvSpPr>
          <p:cNvPr id="10" name="Rectángulo redondeado 4">
            <a:extLst>
              <a:ext uri="{FF2B5EF4-FFF2-40B4-BE49-F238E27FC236}">
                <a16:creationId xmlns:a16="http://schemas.microsoft.com/office/drawing/2014/main" id="{EABD26EE-08C4-442D-AF55-2D5A539A89EF}"/>
              </a:ext>
            </a:extLst>
          </p:cNvPr>
          <p:cNvSpPr/>
          <p:nvPr/>
        </p:nvSpPr>
        <p:spPr>
          <a:xfrm>
            <a:off x="4887140" y="1120242"/>
            <a:ext cx="2088000" cy="1944000"/>
          </a:xfrm>
          <a:prstGeom prst="roundRect">
            <a:avLst/>
          </a:prstGeom>
          <a:solidFill>
            <a:srgbClr val="D96709"/>
          </a:solidFill>
          <a:ln w="38100" cap="flat" cmpd="sng" algn="ctr">
            <a:solidFill>
              <a:sysClr val="windowText" lastClr="000000"/>
            </a:solidFill>
            <a:prstDash val="solid"/>
          </a:ln>
          <a:effectLst>
            <a:outerShdw blurRad="50800" dist="38100" dir="2700000" algn="tl" rotWithShape="0">
              <a:prstClr val="black">
                <a:alpha val="40000"/>
              </a:prstClr>
            </a:outerShdw>
          </a:effectLst>
        </p:spPr>
        <p:txBody>
          <a:bodyPr lIns="0" tIns="0" rIns="0" bIns="0" rtlCol="0" anchor="ctr"/>
          <a:lstStyle/>
          <a:p>
            <a:pPr lvl="0" algn="ctr" fontAlgn="base">
              <a:spcBef>
                <a:spcPct val="0"/>
              </a:spcBef>
              <a:spcAft>
                <a:spcPct val="0"/>
              </a:spcAft>
              <a:buClrTx/>
              <a:defRPr/>
            </a:pPr>
            <a:r>
              <a:rPr lang="es-MX" sz="1800" b="1" kern="1200" dirty="0">
                <a:solidFill>
                  <a:srgbClr val="FFFFFF"/>
                </a:solidFill>
                <a:latin typeface="Calibri"/>
                <a:cs typeface="Arial" panose="020B0604020202020204" pitchFamily="34" charset="0"/>
              </a:rPr>
              <a:t>El  </a:t>
            </a:r>
            <a:r>
              <a:rPr lang="es-MX" sz="1800" b="1" kern="1200" dirty="0" err="1">
                <a:solidFill>
                  <a:srgbClr val="FFFFFF"/>
                </a:solidFill>
                <a:latin typeface="Calibri"/>
                <a:cs typeface="Arial" panose="020B0604020202020204" pitchFamily="34" charset="0"/>
              </a:rPr>
              <a:t>Package</a:t>
            </a:r>
            <a:r>
              <a:rPr lang="es-MX" sz="1800" b="1" kern="1200" dirty="0">
                <a:solidFill>
                  <a:srgbClr val="FFFFFF"/>
                </a:solidFill>
                <a:latin typeface="Calibri"/>
                <a:cs typeface="Arial" panose="020B0604020202020204" pitchFamily="34" charset="0"/>
              </a:rPr>
              <a:t> DBMS_LOB</a:t>
            </a:r>
          </a:p>
          <a:p>
            <a:pPr lvl="0" algn="ctr" fontAlgn="base">
              <a:spcBef>
                <a:spcPct val="0"/>
              </a:spcBef>
              <a:spcAft>
                <a:spcPct val="0"/>
              </a:spcAft>
              <a:buClrTx/>
              <a:defRPr/>
            </a:pPr>
            <a:r>
              <a:rPr lang="es-MX" sz="1800" b="1" kern="1200" dirty="0">
                <a:solidFill>
                  <a:srgbClr val="FFFFFF"/>
                </a:solidFill>
                <a:latin typeface="Calibri"/>
                <a:cs typeface="Arial" panose="020B0604020202020204" pitchFamily="34" charset="0"/>
              </a:rPr>
              <a:t>posee 21 subprogramas que se pueden usar</a:t>
            </a:r>
          </a:p>
        </p:txBody>
      </p:sp>
      <p:pic>
        <p:nvPicPr>
          <p:cNvPr id="4" name="Imagen 3">
            <a:extLst>
              <a:ext uri="{FF2B5EF4-FFF2-40B4-BE49-F238E27FC236}">
                <a16:creationId xmlns:a16="http://schemas.microsoft.com/office/drawing/2014/main" id="{67B851CB-B541-4ABF-96FB-357A4F9C0F7C}"/>
              </a:ext>
            </a:extLst>
          </p:cNvPr>
          <p:cNvPicPr>
            <a:picLocks noChangeAspect="1"/>
          </p:cNvPicPr>
          <p:nvPr/>
        </p:nvPicPr>
        <p:blipFill>
          <a:blip r:embed="rId3"/>
          <a:stretch>
            <a:fillRect/>
          </a:stretch>
        </p:blipFill>
        <p:spPr>
          <a:xfrm>
            <a:off x="877329" y="3126027"/>
            <a:ext cx="7760043" cy="3617123"/>
          </a:xfrm>
          <a:prstGeom prst="rect">
            <a:avLst/>
          </a:prstGeom>
        </p:spPr>
      </p:pic>
    </p:spTree>
    <p:extLst>
      <p:ext uri="{BB962C8B-B14F-4D97-AF65-F5344CB8AC3E}">
        <p14:creationId xmlns:p14="http://schemas.microsoft.com/office/powerpoint/2010/main" val="4219974419"/>
      </p:ext>
    </p:extLst>
  </p:cSld>
  <p:clrMapOvr>
    <a:masterClrMapping/>
  </p:clrMapOvr>
</p:sld>
</file>

<file path=ppt/theme/theme1.xml><?xml version="1.0" encoding="utf-8"?>
<a:theme xmlns:a="http://schemas.openxmlformats.org/drawingml/2006/main" name="Tema de Office">
  <a:themeElements>
    <a:clrScheme name="DUOC 2">
      <a:dk1>
        <a:srgbClr val="172740"/>
      </a:dk1>
      <a:lt1>
        <a:srgbClr val="FFFFFF"/>
      </a:lt1>
      <a:dk2>
        <a:srgbClr val="81888F"/>
      </a:dk2>
      <a:lt2>
        <a:srgbClr val="FBC842"/>
      </a:lt2>
      <a:accent1>
        <a:srgbClr val="DE3075"/>
      </a:accent1>
      <a:accent2>
        <a:srgbClr val="702785"/>
      </a:accent2>
      <a:accent3>
        <a:srgbClr val="BDD503"/>
      </a:accent3>
      <a:accent4>
        <a:srgbClr val="00A0DE"/>
      </a:accent4>
      <a:accent5>
        <a:srgbClr val="FA742C"/>
      </a:accent5>
      <a:accent6>
        <a:srgbClr val="AE0F0F"/>
      </a:accent6>
      <a:hlink>
        <a:srgbClr val="723714"/>
      </a:hlink>
      <a:folHlink>
        <a:srgbClr val="6B79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spcFirstLastPara="1" wrap="square" lIns="91425" tIns="45700" rIns="91425" bIns="45700" anchor="t" anchorCtr="0">
        <a:noAutofit/>
      </a:bodyPr>
      <a:lstStyle>
        <a:defPPr algn="l">
          <a:defRPr sz="2400" dirty="0"/>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54CBA08B7824894AA16DE9F2638AAE9B" ma:contentTypeVersion="0" ma:contentTypeDescription="Crear nuevo documento." ma:contentTypeScope="" ma:versionID="6dde890e098251c6f99980558f1fc4f2">
  <xsd:schema xmlns:xsd="http://www.w3.org/2001/XMLSchema" xmlns:xs="http://www.w3.org/2001/XMLSchema" xmlns:p="http://schemas.microsoft.com/office/2006/metadata/properties" targetNamespace="http://schemas.microsoft.com/office/2006/metadata/properties" ma:root="true" ma:fieldsID="5b2b1fa7a59e354d7f595b773242440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ADD0662-FF31-4963-BC2C-C9418C20278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4C7741A7-0F4A-484D-A743-B23ACBF57A7D}">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BA184F1A-012C-4BD2-AC4D-2B870EC5E16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13349</TotalTime>
  <Words>8172</Words>
  <Application>Microsoft Office PowerPoint</Application>
  <PresentationFormat>Presentación en pantalla (4:3)</PresentationFormat>
  <Paragraphs>694</Paragraphs>
  <Slides>42</Slides>
  <Notes>38</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42</vt:i4>
      </vt:variant>
    </vt:vector>
  </HeadingPairs>
  <TitlesOfParts>
    <vt:vector size="50" baseType="lpstr">
      <vt:lpstr>Calibri</vt:lpstr>
      <vt:lpstr>Roboto Mono</vt:lpstr>
      <vt:lpstr>Franklin Gothic</vt:lpstr>
      <vt:lpstr>Bebas Neue</vt:lpstr>
      <vt:lpstr>Roboto Condensed</vt:lpstr>
      <vt:lpstr>Arial</vt:lpstr>
      <vt:lpstr>Times New Roman</vt:lpstr>
      <vt:lpstr>Tema de Office</vt:lpstr>
      <vt:lpstr>Uso de Tipos  de Datos LOB  en PL/SQL</vt:lpstr>
      <vt:lpstr>Experiencia de Aprendizaje y Competencia Asociada</vt:lpstr>
      <vt:lpstr>Objetivos de la Clase</vt:lpstr>
      <vt:lpstr>Conceptos de  Tipos de Datos LOB</vt:lpstr>
      <vt:lpstr>Tipos de Datos LOB</vt:lpstr>
      <vt:lpstr>Tipos de Datos LOB</vt:lpstr>
      <vt:lpstr>Tipos de Datos LOB</vt:lpstr>
      <vt:lpstr>Tipos de Datos LOB</vt:lpstr>
      <vt:lpstr>Tipos de Datos LOB</vt:lpstr>
      <vt:lpstr>Cómo Trabajar con Tipos de Datos  CLOB</vt:lpstr>
      <vt:lpstr>Consideraciones Generales</vt:lpstr>
      <vt:lpstr>Uso de Tipos de Datos CLOB</vt:lpstr>
      <vt:lpstr>Uso de Tipos de Datos CLOB</vt:lpstr>
      <vt:lpstr>Uso de Tipos de Datos CLOB</vt:lpstr>
      <vt:lpstr>Uso de Tipos de Datos CLOB</vt:lpstr>
      <vt:lpstr>Uso de Tipos de Datos CLOB</vt:lpstr>
      <vt:lpstr>Cómo Trabajar con Tipos de Datos  BLOB en un Base de Datos Local</vt:lpstr>
      <vt:lpstr>Consideraciones Generales</vt:lpstr>
      <vt:lpstr>Uso de Tipos de Datos BLOB</vt:lpstr>
      <vt:lpstr>Uso de Tipos de Datos BLOB</vt:lpstr>
      <vt:lpstr>Uso de Tipos de Datos BLOB</vt:lpstr>
      <vt:lpstr>Uso de Tipos de Datos BLOB</vt:lpstr>
      <vt:lpstr>Cómo Trabajar con Tipos de Datos  BFILE en una Base de Datos Local</vt:lpstr>
      <vt:lpstr>Consideraciones Generales</vt:lpstr>
      <vt:lpstr>Consideraciones Generales</vt:lpstr>
      <vt:lpstr>Uso de Tipos de Datos BFILE</vt:lpstr>
      <vt:lpstr>Uso de Tipos de Datos BFILE</vt:lpstr>
      <vt:lpstr>Uso de Tipos de Datos BFILE</vt:lpstr>
      <vt:lpstr>Cómo Trabajar con Tipos de Datos  BLOB y BFILE en una Base de Datos Cloud</vt:lpstr>
      <vt:lpstr>Tareas Previas en Oracle Cloud</vt:lpstr>
      <vt:lpstr>Tareas Previas en Oracle Cloud</vt:lpstr>
      <vt:lpstr>Tareas Previas en Oracle Cloud</vt:lpstr>
      <vt:lpstr>Tareas Previas en Oracle Cloud</vt:lpstr>
      <vt:lpstr>Tareas Previas en Oracle Cloud</vt:lpstr>
      <vt:lpstr>Tareas Previas en Oracle Cloud</vt:lpstr>
      <vt:lpstr>Tareas Previas en Oracle Cloud</vt:lpstr>
      <vt:lpstr>Tareas Previas en Oracle Cloud</vt:lpstr>
      <vt:lpstr>Usando los Archivos LOBs Almacenados en Cloud </vt:lpstr>
      <vt:lpstr>Usando los Archivos LOBs Almacenados en Cloud </vt:lpstr>
      <vt:lpstr>Usando los Archivos LOBs Almacenados en Cloud </vt:lpstr>
      <vt:lpstr>Usando los Archivos LOBs Almacenados en Cloud </vt:lpstr>
      <vt:lpstr>Resumen de la Clase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Y GESTIÓN DE REQUISITOS</dc:title>
  <dc:creator>user</dc:creator>
  <cp:lastModifiedBy>CARLOS ANDRES SALINAS RUBIO</cp:lastModifiedBy>
  <cp:revision>728</cp:revision>
  <dcterms:modified xsi:type="dcterms:W3CDTF">2022-06-05T06:03:54Z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0x01010054CBA08B7824894AA16DE9F2638AAE9B</vt:lpwstr>
  </property>
</Properties>
</file>